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3" r:id="rId3"/>
    <p:sldId id="306" r:id="rId4"/>
    <p:sldId id="287" r:id="rId5"/>
    <p:sldId id="307" r:id="rId6"/>
    <p:sldId id="303" r:id="rId7"/>
    <p:sldId id="304" r:id="rId8"/>
    <p:sldId id="267" r:id="rId9"/>
    <p:sldId id="290" r:id="rId10"/>
    <p:sldId id="333" r:id="rId11"/>
    <p:sldId id="334" r:id="rId12"/>
    <p:sldId id="270" r:id="rId13"/>
    <p:sldId id="314" r:id="rId14"/>
    <p:sldId id="315" r:id="rId15"/>
    <p:sldId id="316" r:id="rId16"/>
    <p:sldId id="335" r:id="rId17"/>
    <p:sldId id="317" r:id="rId18"/>
    <p:sldId id="299" r:id="rId19"/>
    <p:sldId id="319" r:id="rId20"/>
    <p:sldId id="320" r:id="rId21"/>
    <p:sldId id="321" r:id="rId22"/>
    <p:sldId id="308" r:id="rId23"/>
    <p:sldId id="309" r:id="rId24"/>
    <p:sldId id="311" r:id="rId25"/>
    <p:sldId id="313" r:id="rId26"/>
    <p:sldId id="318" r:id="rId27"/>
    <p:sldId id="297" r:id="rId28"/>
    <p:sldId id="322" r:id="rId29"/>
    <p:sldId id="323" r:id="rId30"/>
    <p:sldId id="325" r:id="rId31"/>
    <p:sldId id="326" r:id="rId32"/>
    <p:sldId id="327" r:id="rId33"/>
    <p:sldId id="296" r:id="rId34"/>
    <p:sldId id="328" r:id="rId35"/>
    <p:sldId id="336" r:id="rId36"/>
    <p:sldId id="300" r:id="rId37"/>
    <p:sldId id="292" r:id="rId38"/>
    <p:sldId id="332" r:id="rId39"/>
    <p:sldId id="301" r:id="rId40"/>
    <p:sldId id="302" r:id="rId4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A8998"/>
    <a:srgbClr val="FCFCFC"/>
    <a:srgbClr val="63E14F"/>
    <a:srgbClr val="AEA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18" autoAdjust="0"/>
  </p:normalViewPr>
  <p:slideViewPr>
    <p:cSldViewPr>
      <p:cViewPr varScale="1">
        <p:scale>
          <a:sx n="96" d="100"/>
          <a:sy n="96" d="100"/>
        </p:scale>
        <p:origin x="-640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0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B043919-41A1-4AD0-986F-228BB5E1874A}" type="datetime1">
              <a:rPr lang="en-US"/>
              <a:pPr>
                <a:defRPr/>
              </a:pPr>
              <a:t>7/23/11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8A18210-29F8-4D6A-98D2-840885C74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20D381F-3A28-42E5-9AA0-DB08A58A4444}" type="datetime1">
              <a:rPr lang="en-US"/>
              <a:pPr>
                <a:defRPr/>
              </a:pPr>
              <a:t>7/23/11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8C97CB4-B0D4-4841-B689-30F8EC4FF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3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6448EE-D1BD-6444-BDCB-7CBC5898A86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695325"/>
            <a:ext cx="54848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Speaker: Richard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C670D-2DF8-4EFF-AE06-E5628796A1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0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6254483-2FB2-4BBB-B2B0-8FD494D932E7}" type="slidenum">
              <a:rPr lang="en-US" sz="1200">
                <a:latin typeface="+mn-lt"/>
                <a:ea typeface="ＭＳ Ｐゴシック" charset="-128"/>
                <a:cs typeface="ＭＳ Ｐゴシック" charset="-128"/>
              </a:rPr>
              <a:pPr algn="r">
                <a:defRPr/>
              </a:pPr>
              <a:t>7</a:t>
            </a:fld>
            <a:endParaRPr lang="en-US" sz="12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1225" eaLnBrk="0" hangingPunct="0"/>
            <a:r>
              <a:rPr lang="en-US" sz="800" dirty="0">
                <a:ea typeface="ヒラギノ角ゴ ProN W3"/>
                <a:cs typeface="Arial" charset="0"/>
                <a:sym typeface="Arial" charset="0"/>
              </a:rPr>
              <a:t>Page </a:t>
            </a:r>
            <a:fld id="{789499F4-1835-4648-AC3F-8B051F727723}" type="slidenum">
              <a:rPr lang="en-US" sz="800">
                <a:ea typeface="ヒラギノ角ゴ ProN W3"/>
                <a:cs typeface="Arial" charset="0"/>
                <a:sym typeface="Arial" charset="0"/>
              </a:rPr>
              <a:pPr algn="r" defTabSz="911225" eaLnBrk="0" hangingPunct="0"/>
              <a:t>7</a:t>
            </a:fld>
            <a:endParaRPr lang="en-US" sz="800" dirty="0">
              <a:ea typeface="ヒラギノ角ゴ ProN W3"/>
              <a:cs typeface="Arial" charset="0"/>
              <a:sym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25" rIns="91425"/>
          <a:lstStyle/>
          <a:p>
            <a:pPr marL="244475" indent="-244475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27" tIns="45714" rIns="91427" bIns="45714"/>
          <a:lstStyle/>
          <a:p>
            <a:pPr defTabSz="452438" eaLnBrk="1" hangingPunct="1"/>
            <a:r>
              <a:rPr lang="en-US" dirty="0" smtClean="0">
                <a:ea typeface="ＭＳ Ｐゴシック"/>
                <a:cs typeface="ＭＳ Ｐゴシック"/>
              </a:rPr>
              <a:t>EDDIE BUILDS APP STARTING HERE (BUILDS)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 defTabSz="457200"/>
            <a:fld id="{C1E2A836-A5ED-4273-A82C-B09E6D60E867}" type="slidenum">
              <a:rPr lang="en-US" sz="1200">
                <a:latin typeface="Calibri" pitchFamily="34" charset="0"/>
                <a:ea typeface="ヒラギノ角ゴ ProN W3"/>
                <a:cs typeface="ヒラギノ角ゴ ProN W3"/>
                <a:sym typeface="Arial" charset="0"/>
              </a:rPr>
              <a:pPr algn="r" defTabSz="457200"/>
              <a:t>11</a:t>
            </a:fld>
            <a:endParaRPr lang="en-US" sz="1200" dirty="0">
              <a:latin typeface="Calibri" pitchFamily="34" charset="0"/>
              <a:ea typeface="ヒラギノ角ゴ ProN W3"/>
              <a:cs typeface="ヒラギノ角ゴ ProN W3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C++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7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 Eclipse IDE error and </a:t>
            </a:r>
            <a:r>
              <a:rPr lang="en-US" dirty="0" err="1" smtClean="0"/>
              <a:t>Quickfix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97CB4-B0D4-4841-B689-30F8EC4FF3E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0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treambase.com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895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00500"/>
            <a:ext cx="8686800" cy="1270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white">
          <a:xfrm>
            <a:off x="228600" y="2730500"/>
            <a:ext cx="8686800" cy="1143000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698500"/>
            <a:ext cx="3008313" cy="952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8500"/>
            <a:ext cx="5111750" cy="4635500"/>
          </a:xfrm>
        </p:spPr>
        <p:txBody>
          <a:bodyPr/>
          <a:lstStyle>
            <a:lvl1pPr>
              <a:spcAft>
                <a:spcPts val="300"/>
              </a:spcAft>
              <a:defRPr sz="2800"/>
            </a:lvl1pPr>
            <a:lvl2pPr>
              <a:spcAft>
                <a:spcPts val="300"/>
              </a:spcAft>
              <a:defRPr sz="2400"/>
            </a:lvl2pPr>
            <a:lvl3pPr>
              <a:spcAft>
                <a:spcPts val="300"/>
              </a:spcAft>
              <a:defRPr sz="20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buFont typeface="Courier New" pitchFamily="49" charset="0"/>
              <a:buChar char="o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651000"/>
            <a:ext cx="3008313" cy="368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9001"/>
            <a:ext cx="5486400" cy="305064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5867400" y="5461000"/>
            <a:ext cx="1219200" cy="190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GoTo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895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0500"/>
            <a:ext cx="4953000" cy="1270000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white">
          <a:xfrm>
            <a:off x="685800" y="2730500"/>
            <a:ext cx="8229600" cy="11430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3" descr="SB_box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5" y="4000502"/>
            <a:ext cx="1389063" cy="12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63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Picture and Text Underne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63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1500"/>
            <a:ext cx="8686800" cy="3492500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Bulle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63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Aft>
                <a:spcPts val="300"/>
              </a:spcAft>
              <a:buFont typeface="+mj-lt"/>
              <a:buAutoNum type="arabicPeriod"/>
              <a:defRPr/>
            </a:lvl1pPr>
            <a:lvl2pPr marL="914400" indent="-457200"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1314450" indent="-400050">
              <a:spcAft>
                <a:spcPts val="300"/>
              </a:spcAft>
              <a:buFont typeface="+mj-lt"/>
              <a:buAutoNum type="romanLcPeriod"/>
              <a:defRPr/>
            </a:lvl3pPr>
            <a:lvl4pPr marL="1771650" indent="-400050">
              <a:spcAft>
                <a:spcPts val="300"/>
              </a:spcAft>
              <a:buFont typeface="+mj-lt"/>
              <a:buAutoNum type="romanLcPeriod"/>
              <a:defRPr/>
            </a:lvl4pPr>
            <a:lvl5pPr marL="2228850" indent="-400050">
              <a:spcAft>
                <a:spcPts val="300"/>
              </a:spcAft>
              <a:buFont typeface="+mj-lt"/>
              <a:buAutoNum type="romanL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98500"/>
            <a:ext cx="4038600" cy="4635500"/>
          </a:xfr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>
              <a:spcAft>
                <a:spcPts val="300"/>
              </a:spcAft>
              <a:defRPr sz="20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buFont typeface="Courier New" pitchFamily="49" charset="0"/>
              <a:buChar char="o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8500"/>
            <a:ext cx="4267200" cy="4635500"/>
          </a:xfr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>
              <a:spcAft>
                <a:spcPts val="300"/>
              </a:spcAft>
              <a:defRPr sz="20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buFont typeface="Courier New" pitchFamily="49" charset="0"/>
              <a:buChar char="o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98500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31635"/>
            <a:ext cx="4040188" cy="4102366"/>
          </a:xfr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>
              <a:spcAft>
                <a:spcPts val="300"/>
              </a:spcAft>
              <a:defRPr sz="20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buFont typeface="Courier New" pitchFamily="49" charset="0"/>
              <a:buChar char="o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698500"/>
            <a:ext cx="42703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231635"/>
            <a:ext cx="4270375" cy="4102366"/>
          </a:xfrm>
        </p:spPr>
        <p:txBody>
          <a:bodyPr/>
          <a:lstStyle>
            <a:lvl1pPr>
              <a:spcAft>
                <a:spcPts val="300"/>
              </a:spcAft>
              <a:defRPr sz="2400"/>
            </a:lvl1pPr>
            <a:lvl2pPr>
              <a:spcAft>
                <a:spcPts val="300"/>
              </a:spcAft>
              <a:defRPr sz="20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buFont typeface="Courier New" pitchFamily="49" charset="0"/>
              <a:buChar char="o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hyperlink" Target="http://www.streambase.com/" TargetMode="Externa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b_powerpoint_footer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527149"/>
            <a:ext cx="9144000" cy="1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 bwMode="black">
          <a:xfrm>
            <a:off x="0" y="0"/>
            <a:ext cx="9144000" cy="63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762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7315200" y="5516563"/>
            <a:ext cx="1600200" cy="1905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F7C4D4E-666A-46D8-B3BD-6F10FF241E64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30" name="Picture 6" descr="3dSBlogo.png">
            <a:hlinkClick r:id="rId17"/>
          </p:cNvPr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389564"/>
            <a:ext cx="5334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0"/>
            <a:ext cx="8686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7" r:id="rId2"/>
    <p:sldLayoutId id="2147483681" r:id="rId3"/>
    <p:sldLayoutId id="2147483693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2" r:id="rId13"/>
    <p:sldLayoutId id="2147483690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2F2F2"/>
          </a:solidFill>
          <a:latin typeface="+mj-lt"/>
          <a:ea typeface="ＭＳ Ｐゴシック" pitchFamily="-65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300"/>
        </a:spcAft>
        <a:buFont typeface="Wingdings" pitchFamily="2" charset="2"/>
        <a:buChar char="§"/>
        <a:defRPr lang="en-US" sz="2400" b="1" kern="1200" dirty="0">
          <a:solidFill>
            <a:srgbClr val="0A316C"/>
          </a:solidFill>
          <a:latin typeface="+mj-lt"/>
          <a:ea typeface="ＭＳ Ｐゴシック" pitchFamily="-65" charset="-128"/>
          <a:cs typeface="ＭＳ Ｐゴシック" pitchFamily="-65" charset="-128"/>
          <a:sym typeface="Arial" pitchFamily="34" charset="0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rgbClr val="7F7F7F"/>
        </a:buClr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ＭＳ Ｐゴシック"/>
          <a:cs typeface="Arial" pitchFamily="34" charset="0"/>
        </a:defRPr>
      </a:lvl2pPr>
      <a:lvl3pPr marL="1143000" indent="-228600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•"/>
        <a:defRPr kern="1200">
          <a:solidFill>
            <a:schemeClr val="tx1"/>
          </a:solidFill>
          <a:latin typeface="+mj-lt"/>
          <a:ea typeface="ＭＳ Ｐゴシック"/>
          <a:cs typeface="Arial" pitchFamily="34" charset="0"/>
        </a:defRPr>
      </a:lvl3pPr>
      <a:lvl4pPr marL="1600200" indent="-228600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ＭＳ Ｐゴシック"/>
          <a:cs typeface="Arial" pitchFamily="34" charset="0"/>
        </a:defRPr>
      </a:lvl4pPr>
      <a:lvl5pPr marL="2057400" indent="-228600" algn="l" rtl="0" eaLnBrk="0" fontAlgn="base" hangingPunct="0">
        <a:spcBef>
          <a:spcPts val="300"/>
        </a:spcBef>
        <a:spcAft>
          <a:spcPts val="3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ＭＳ Ｐゴシック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19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base.com" TargetMode="External"/><Relationship Id="rId4" Type="http://schemas.openxmlformats.org/officeDocument/2006/relationships/hyperlink" Target="http://sbx.streambase.com/" TargetMode="External"/><Relationship Id="rId5" Type="http://schemas.openxmlformats.org/officeDocument/2006/relationships/hyperlink" Target="http://www.streambase.com/developers-training-events.htm" TargetMode="External"/><Relationship Id="rId6" Type="http://schemas.openxmlformats.org/officeDocument/2006/relationships/hyperlink" Target="http://ep-ts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reambase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Richard Tibbetts</a:t>
            </a:r>
            <a:endParaRPr lang="en-US" dirty="0">
              <a:sym typeface="Arial" charset="0"/>
            </a:endParaRPr>
          </a:p>
          <a:p>
            <a:r>
              <a:rPr lang="en-US" dirty="0" smtClean="0">
                <a:sym typeface="Arial" charset="0"/>
              </a:rPr>
              <a:t>CTO, StreamBase</a:t>
            </a:r>
          </a:p>
          <a:p>
            <a:r>
              <a:rPr lang="en-US" dirty="0" smtClean="0">
                <a:sym typeface="Arial" charset="0"/>
              </a:rPr>
              <a:t>OSCON, July 2011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StreamBase </a:t>
            </a:r>
            <a:r>
              <a:rPr lang="en-US" dirty="0" err="1" smtClean="0"/>
              <a:t>EventFlow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 Programming for Complex Event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22" t="11802" r="4444" b="13818"/>
          <a:stretch/>
        </p:blipFill>
        <p:spPr>
          <a:xfrm>
            <a:off x="1219205" y="444500"/>
            <a:ext cx="6948533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6288"/>
          <a:stretch/>
        </p:blipFill>
        <p:spPr>
          <a:xfrm>
            <a:off x="6096000" y="4229100"/>
            <a:ext cx="2794000" cy="1029758"/>
          </a:xfrm>
          <a:prstGeom prst="rect">
            <a:avLst/>
          </a:prstGeom>
        </p:spPr>
      </p:pic>
      <p:pic>
        <p:nvPicPr>
          <p:cNvPr id="4" name="Picture 3" descr="streambase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57700"/>
            <a:ext cx="2596308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Programming for Real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audience is not end users or non-experts</a:t>
            </a:r>
          </a:p>
          <a:p>
            <a:r>
              <a:rPr lang="en-US" dirty="0" smtClean="0"/>
              <a:t>Generally people who could do it in C++ or low level Java/.NET if they wanted to</a:t>
            </a:r>
          </a:p>
          <a:p>
            <a:r>
              <a:rPr lang="en-US" dirty="0" smtClean="0"/>
              <a:t>So don’t hold back on functionality</a:t>
            </a:r>
          </a:p>
          <a:p>
            <a:r>
              <a:rPr lang="en-US" dirty="0" smtClean="0"/>
              <a:t>But do deliver on the usability and discoverability people expect from visual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5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5" y="825501"/>
            <a:ext cx="7578725" cy="448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StreamBase Development Studio Today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325" y="874448"/>
            <a:ext cx="1676400" cy="571500"/>
          </a:xfrm>
          <a:prstGeom prst="wedgeRoundRectCallout">
            <a:avLst>
              <a:gd name="adj1" fmla="val 36472"/>
              <a:gd name="adj2" fmla="val 105462"/>
              <a:gd name="adj3" fmla="val 16667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sym typeface="Arial" charset="0"/>
              </a:rPr>
              <a:t>Projects &amp; Resources</a:t>
            </a:r>
            <a:endParaRPr lang="en-US" sz="1200" b="1" dirty="0">
              <a:solidFill>
                <a:schemeClr val="bg1"/>
              </a:solidFill>
              <a:latin typeface="+mn-lt"/>
              <a:sym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36525" y="4705615"/>
            <a:ext cx="1905000" cy="374386"/>
          </a:xfrm>
          <a:prstGeom prst="wedgeRoundRectCallout">
            <a:avLst>
              <a:gd name="adj1" fmla="val 33910"/>
              <a:gd name="adj2" fmla="val -123535"/>
              <a:gd name="adj3" fmla="val 16667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sym typeface="Arial" charset="0"/>
              </a:rPr>
              <a:t>Operator Palette</a:t>
            </a:r>
            <a:endParaRPr lang="en-US" sz="1200" b="1" dirty="0">
              <a:solidFill>
                <a:schemeClr val="bg1"/>
              </a:solidFill>
              <a:latin typeface="+mn-lt"/>
              <a:sym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72300" y="936626"/>
            <a:ext cx="1676400" cy="571500"/>
          </a:xfrm>
          <a:prstGeom prst="wedgeRoundRectCallout">
            <a:avLst>
              <a:gd name="adj1" fmla="val -46432"/>
              <a:gd name="adj2" fmla="val 113845"/>
              <a:gd name="adj3" fmla="val 16667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sym typeface="Arial" charset="0"/>
              </a:rPr>
              <a:t>Development Canvas</a:t>
            </a:r>
            <a:endParaRPr lang="en-US" sz="1200" b="1" dirty="0">
              <a:solidFill>
                <a:schemeClr val="bg1"/>
              </a:solidFill>
              <a:latin typeface="+mn-lt"/>
              <a:sym typeface="Arial" charset="0"/>
            </a:endParaRPr>
          </a:p>
        </p:txBody>
      </p:sp>
      <p:grpSp>
        <p:nvGrpSpPr>
          <p:cNvPr id="32780" name="Group 6"/>
          <p:cNvGrpSpPr>
            <a:grpSpLocks/>
          </p:cNvGrpSpPr>
          <p:nvPr/>
        </p:nvGrpSpPr>
        <p:grpSpPr bwMode="auto">
          <a:xfrm>
            <a:off x="3657605" y="4127501"/>
            <a:ext cx="4010025" cy="1218407"/>
            <a:chOff x="1220" y="3113"/>
            <a:chExt cx="2987" cy="1041"/>
          </a:xfrm>
        </p:grpSpPr>
        <p:sp>
          <p:nvSpPr>
            <p:cNvPr id="21522" name="Line 7"/>
            <p:cNvSpPr>
              <a:spLocks noChangeShapeType="1"/>
            </p:cNvSpPr>
            <p:nvPr/>
          </p:nvSpPr>
          <p:spPr bwMode="auto">
            <a:xfrm>
              <a:off x="2958" y="3113"/>
              <a:ext cx="1249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23" name="Line 8"/>
            <p:cNvSpPr>
              <a:spLocks noChangeShapeType="1"/>
            </p:cNvSpPr>
            <p:nvPr/>
          </p:nvSpPr>
          <p:spPr bwMode="auto">
            <a:xfrm>
              <a:off x="1220" y="3113"/>
              <a:ext cx="215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32787" name="Picture 9"/>
            <p:cNvPicPr>
              <a:picLocks noChangeAspect="1" noChangeArrowheads="1"/>
            </p:cNvPicPr>
            <p:nvPr/>
          </p:nvPicPr>
          <p:blipFill>
            <a:blip r:embed="rId4"/>
            <a:srcRect l="26563" t="17250" r="37344" b="64749"/>
            <a:stretch>
              <a:fillRect/>
            </a:stretch>
          </p:blipFill>
          <p:spPr bwMode="auto">
            <a:xfrm>
              <a:off x="1435" y="3290"/>
              <a:ext cx="2772" cy="86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6858000" y="3333752"/>
            <a:ext cx="1905000" cy="603250"/>
          </a:xfrm>
          <a:prstGeom prst="wedgeRoundRectCallout">
            <a:avLst>
              <a:gd name="adj1" fmla="val -77779"/>
              <a:gd name="adj2" fmla="val 127178"/>
              <a:gd name="adj3" fmla="val 16667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sym typeface="Arial" charset="0"/>
              </a:rPr>
              <a:t>Configurable  Properties</a:t>
            </a:r>
            <a:endParaRPr lang="en-US" sz="1200" b="1" dirty="0">
              <a:solidFill>
                <a:schemeClr val="bg1"/>
              </a:solidFill>
              <a:latin typeface="+mn-lt"/>
              <a:sym typeface="Arial" charset="0"/>
            </a:endParaRPr>
          </a:p>
        </p:txBody>
      </p:sp>
      <p:cxnSp>
        <p:nvCxnSpPr>
          <p:cNvPr id="32784" name="Straight Connector 13"/>
          <p:cNvCxnSpPr>
            <a:cxnSpLocks noChangeShapeType="1"/>
          </p:cNvCxnSpPr>
          <p:nvPr/>
        </p:nvCxnSpPr>
        <p:spPr bwMode="auto">
          <a:xfrm rot="16200000" flipV="1">
            <a:off x="3348437" y="4716068"/>
            <a:ext cx="67865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2574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there</a:t>
            </a:r>
            <a:endParaRPr lang="en-US" dirty="0"/>
          </a:p>
        </p:txBody>
      </p:sp>
      <p:pic>
        <p:nvPicPr>
          <p:cNvPr id="4" name="Content Placeholder 3" descr="6a00d8341c63ff53ef0120a7b61ac497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5400" y="3390900"/>
            <a:ext cx="3931792" cy="206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4" y="3238500"/>
            <a:ext cx="3739046" cy="2222500"/>
          </a:xfrm>
          <a:prstGeom prst="rect">
            <a:avLst/>
          </a:prstGeom>
        </p:spPr>
      </p:pic>
      <p:pic>
        <p:nvPicPr>
          <p:cNvPr id="6" name="Picture 5" descr="Aurora GU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4448504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22" r="4444"/>
          <a:stretch/>
        </p:blipFill>
        <p:spPr>
          <a:xfrm>
            <a:off x="4956313" y="952500"/>
            <a:ext cx="4187687" cy="200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2" y="800101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here: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2" y="723901"/>
            <a:ext cx="129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here: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781301"/>
            <a:ext cx="261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these guys: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2" y="2857501"/>
            <a:ext cx="210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Imagined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an IDE</a:t>
            </a:r>
          </a:p>
          <a:p>
            <a:r>
              <a:rPr lang="en-US" dirty="0" smtClean="0"/>
              <a:t>Defining</a:t>
            </a:r>
            <a:r>
              <a:rPr lang="en-US" baseline="0" dirty="0" smtClean="0"/>
              <a:t> your visual model</a:t>
            </a:r>
          </a:p>
          <a:p>
            <a:r>
              <a:rPr lang="en-US" baseline="0" dirty="0" smtClean="0"/>
              <a:t>Making it easy to build simple things quickly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Visual is great, but it starts out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5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r>
              <a:rPr lang="en-US" baseline="0" dirty="0" smtClean="0"/>
              <a:t> an 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 is going to be as important as your runtime and language</a:t>
            </a:r>
          </a:p>
          <a:p>
            <a:r>
              <a:rPr lang="en-US" dirty="0" smtClean="0"/>
              <a:t>Build on a platform (Eclipse, maybe something else)</a:t>
            </a:r>
          </a:p>
          <a:p>
            <a:r>
              <a:rPr lang="en-US" dirty="0" smtClean="0"/>
              <a:t>Do as little as possible, leverage the platform, leave things out</a:t>
            </a:r>
          </a:p>
          <a:p>
            <a:pPr lvl="1"/>
            <a:r>
              <a:rPr lang="en-US" dirty="0" smtClean="0"/>
              <a:t>The platform is going to keep getting better, so delaying reduces work</a:t>
            </a:r>
          </a:p>
          <a:p>
            <a:pPr lvl="1"/>
            <a:r>
              <a:rPr lang="en-US" dirty="0" smtClean="0"/>
              <a:t>Early adopters are forgiving if you get the core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3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your visual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never had a syntactic holy war until you’ve had a syntactic holy war</a:t>
            </a:r>
            <a:r>
              <a:rPr lang="en-US" baseline="0" dirty="0" smtClean="0"/>
              <a:t> about icons</a:t>
            </a:r>
          </a:p>
          <a:p>
            <a:r>
              <a:rPr lang="en-US" dirty="0" smtClean="0"/>
              <a:t>Benefits</a:t>
            </a:r>
            <a:r>
              <a:rPr lang="en-US" baseline="0" dirty="0" smtClean="0"/>
              <a:t> of being based on a visual paradigm with some history</a:t>
            </a:r>
          </a:p>
          <a:p>
            <a:pPr lvl="1"/>
            <a:r>
              <a:rPr lang="en-US" dirty="0" smtClean="0"/>
              <a:t>Existing terminology</a:t>
            </a:r>
          </a:p>
          <a:p>
            <a:pPr lvl="1"/>
            <a:r>
              <a:rPr lang="en-US" dirty="0" smtClean="0"/>
              <a:t>Example</a:t>
            </a:r>
            <a:r>
              <a:rPr lang="en-US" baseline="0" dirty="0" smtClean="0"/>
              <a:t> “applications” you can draw from</a:t>
            </a:r>
          </a:p>
          <a:p>
            <a:pPr lvl="1"/>
            <a:r>
              <a:rPr lang="en-US" baseline="0" dirty="0" smtClean="0"/>
              <a:t>Existing icons</a:t>
            </a:r>
          </a:p>
          <a:p>
            <a:pPr lvl="1"/>
            <a:r>
              <a:rPr lang="en-US" baseline="0" dirty="0" smtClean="0"/>
              <a:t>Easier for some developers to learn, but only if they know your paradigm</a:t>
            </a:r>
          </a:p>
          <a:p>
            <a:pPr lvl="0"/>
            <a:r>
              <a:rPr lang="en-US" dirty="0" smtClean="0"/>
              <a:t>A manageable</a:t>
            </a:r>
            <a:r>
              <a:rPr lang="en-US" baseline="0" dirty="0" smtClean="0"/>
              <a:t> piece of a visual model has 30-40 items in it, so information density must be relatively high</a:t>
            </a:r>
          </a:p>
          <a:p>
            <a:pPr lvl="1"/>
            <a:r>
              <a:rPr lang="en-US" dirty="0" smtClean="0"/>
              <a:t>StreamBase applications</a:t>
            </a:r>
            <a:r>
              <a:rPr lang="en-US" baseline="0" dirty="0" smtClean="0"/>
              <a:t> before good modularity ran to 600 items.</a:t>
            </a:r>
          </a:p>
          <a:p>
            <a:pPr lvl="1"/>
            <a:r>
              <a:rPr lang="en-US" baseline="0" dirty="0" smtClean="0"/>
              <a:t>Now they run to several thousand.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9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serialization format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Serialization format is not to be taken lightly</a:t>
            </a:r>
          </a:p>
          <a:p>
            <a:pPr lvl="1"/>
            <a:r>
              <a:rPr lang="en-US" dirty="0" smtClean="0"/>
              <a:t>We did XML, but it our schema too verbose and fragile in places</a:t>
            </a:r>
          </a:p>
          <a:p>
            <a:r>
              <a:rPr lang="en-US" dirty="0" smtClean="0"/>
              <a:t>Chicken-and-egg choices when developing features mean you will hand coding a lot of apps until IDE support is there for what you build.</a:t>
            </a:r>
          </a:p>
          <a:p>
            <a:r>
              <a:rPr lang="en-US" dirty="0" smtClean="0"/>
              <a:t>Until you build diff/merge support, and whenever you have bugs, developers are going to deal with your serialization</a:t>
            </a:r>
          </a:p>
          <a:p>
            <a:pPr lvl="1"/>
            <a:r>
              <a:rPr lang="en-US" dirty="0" smtClean="0"/>
              <a:t>Especially for backwards compatibility</a:t>
            </a:r>
          </a:p>
        </p:txBody>
      </p:sp>
    </p:spTree>
    <p:extLst>
      <p:ext uri="{BB962C8B-B14F-4D97-AF65-F5344CB8AC3E}">
        <p14:creationId xmlns:p14="http://schemas.microsoft.com/office/powerpoint/2010/main" val="389903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easy to build simple things</a:t>
            </a:r>
            <a:r>
              <a:rPr lang="en-US" baseline="0" dirty="0" smtClean="0"/>
              <a:t>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Wherever possible, let people quickly hack things together, so their initial experience is positive</a:t>
            </a:r>
          </a:p>
          <a:p>
            <a:pPr lvl="1"/>
            <a:r>
              <a:rPr lang="en-US" dirty="0" smtClean="0"/>
              <a:t>Useful defaults for newly instantiated components</a:t>
            </a:r>
          </a:p>
          <a:p>
            <a:pPr lvl="1"/>
            <a:r>
              <a:rPr lang="en-US" dirty="0" smtClean="0"/>
              <a:t>Avoid modal dialogs, required questions</a:t>
            </a:r>
          </a:p>
          <a:p>
            <a:r>
              <a:rPr lang="en-US" dirty="0" smtClean="0"/>
              <a:t>Support both mouse and keyboard</a:t>
            </a:r>
          </a:p>
          <a:p>
            <a:pPr lvl="1"/>
            <a:r>
              <a:rPr lang="en-US" dirty="0" smtClean="0"/>
              <a:t>Keyboard accelerators only used by a fraction of developers, and generally only for initial application construction</a:t>
            </a:r>
          </a:p>
          <a:p>
            <a:r>
              <a:rPr lang="en-US" dirty="0" smtClean="0"/>
              <a:t>If you get the information density and right, coding speed should not be bottlenecked on graph construction</a:t>
            </a:r>
          </a:p>
          <a:p>
            <a:pPr lvl="1"/>
            <a:r>
              <a:rPr lang="en-US" dirty="0" smtClean="0"/>
              <a:t>Except that it will always be for demos and trivial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Non-semantic information is important</a:t>
            </a:r>
          </a:p>
          <a:p>
            <a:r>
              <a:rPr lang="en-US" dirty="0" smtClean="0"/>
              <a:t>Modules versus Groups</a:t>
            </a:r>
          </a:p>
          <a:p>
            <a:r>
              <a:rPr lang="en-US" dirty="0" smtClean="0"/>
              <a:t>Parallel Regions versus Parallel Items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Lesson 2:</a:t>
            </a:r>
            <a:br>
              <a:rPr lang="en-US" dirty="0" smtClean="0"/>
            </a:br>
            <a:r>
              <a:rPr lang="en-US" dirty="0" smtClean="0"/>
              <a:t>Not every bit of visual has to be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Non-Semantic Information is Important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languages have non-semantic information</a:t>
            </a:r>
          </a:p>
          <a:p>
            <a:pPr lvl="1"/>
            <a:r>
              <a:rPr lang="en-US" dirty="0" smtClean="0"/>
              <a:t>Whitespace, comments, variable names</a:t>
            </a:r>
          </a:p>
          <a:p>
            <a:r>
              <a:rPr lang="en-US" dirty="0" smtClean="0"/>
              <a:t>Visual languages do too, possibly even more</a:t>
            </a:r>
          </a:p>
          <a:p>
            <a:pPr lvl="1"/>
            <a:r>
              <a:rPr lang="en-US" dirty="0" smtClean="0"/>
              <a:t>Graphical layout of applications, colors, sizes of things, in addition to above</a:t>
            </a:r>
          </a:p>
          <a:p>
            <a:r>
              <a:rPr lang="en-US" dirty="0" smtClean="0"/>
              <a:t>Opinion: Layout is an important way to convey understanding</a:t>
            </a:r>
          </a:p>
          <a:p>
            <a:r>
              <a:rPr lang="en-US" dirty="0" smtClean="0"/>
              <a:t>Opinion: Any application too large for auto-layout needs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3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StreamBase </a:t>
            </a:r>
            <a:r>
              <a:rPr lang="en-US" dirty="0" err="1" smtClean="0"/>
              <a:t>EventFlow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have heard of CEP, Event Processing, </a:t>
            </a:r>
            <a:r>
              <a:rPr lang="en-US" dirty="0" err="1" smtClean="0"/>
              <a:t>Streambase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Demo with StreamBase Studio</a:t>
            </a:r>
          </a:p>
          <a:p>
            <a:pPr lvl="1"/>
            <a:r>
              <a:rPr lang="en-US" dirty="0" smtClean="0"/>
              <a:t>Input streams, output streams</a:t>
            </a:r>
          </a:p>
          <a:p>
            <a:pPr lvl="1"/>
            <a:r>
              <a:rPr lang="en-US" dirty="0" smtClean="0"/>
              <a:t>State management</a:t>
            </a:r>
          </a:p>
          <a:p>
            <a:pPr lvl="1"/>
            <a:r>
              <a:rPr lang="en-US" dirty="0" smtClean="0"/>
              <a:t>Running applications</a:t>
            </a:r>
          </a:p>
          <a:p>
            <a:pPr lvl="1"/>
            <a:r>
              <a:rPr lang="en-US" dirty="0" smtClean="0"/>
              <a:t>Showing performance and latency</a:t>
            </a:r>
          </a:p>
          <a:p>
            <a:r>
              <a:rPr lang="en-US" dirty="0" smtClean="0"/>
              <a:t>So, CEP is a great new way to build </a:t>
            </a:r>
            <a:r>
              <a:rPr lang="en-US" dirty="0" err="1" smtClean="0"/>
              <a:t>realtime</a:t>
            </a:r>
            <a:r>
              <a:rPr lang="en-US" baseline="0" dirty="0" smtClean="0"/>
              <a:t> data processing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versus Groups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" b="109"/>
          <a:stretch/>
        </p:blipFill>
        <p:spPr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362648" y="647700"/>
            <a:ext cx="1752600" cy="685800"/>
          </a:xfrm>
          <a:prstGeom prst="wedgeRoundRectCallout">
            <a:avLst>
              <a:gd name="adj1" fmla="val -45234"/>
              <a:gd name="adj2" fmla="val 908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Group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657600" y="1257300"/>
            <a:ext cx="1752600" cy="685800"/>
          </a:xfrm>
          <a:prstGeom prst="wedgeRoundRectCallout">
            <a:avLst>
              <a:gd name="adj1" fmla="val -24530"/>
              <a:gd name="adj2" fmla="val 2061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Module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58000" y="4838700"/>
            <a:ext cx="1752600" cy="685800"/>
          </a:xfrm>
          <a:prstGeom prst="wedgeRoundRectCallout">
            <a:avLst>
              <a:gd name="adj1" fmla="val -23791"/>
              <a:gd name="adj2" fmla="val -1472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Module in a Group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r>
              <a:rPr lang="en-US" baseline="0" dirty="0" smtClean="0"/>
              <a:t> Regions versus Parallel Items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698500"/>
            <a:ext cx="4040188" cy="787400"/>
          </a:xfrm>
        </p:spPr>
        <p:txBody>
          <a:bodyPr/>
          <a:lstStyle/>
          <a:p>
            <a:r>
              <a:rPr lang="en-US" dirty="0" smtClean="0"/>
              <a:t>Color determines synchronization</a:t>
            </a:r>
            <a:endParaRPr lang="en-US" dirty="0"/>
          </a:p>
        </p:txBody>
      </p:sp>
      <p:pic>
        <p:nvPicPr>
          <p:cNvPr id="7" name="Content Placeholder 6" descr="Region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68" b="-2396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30" y="698500"/>
            <a:ext cx="4270375" cy="787400"/>
          </a:xfrm>
        </p:spPr>
        <p:txBody>
          <a:bodyPr/>
          <a:lstStyle/>
          <a:p>
            <a:r>
              <a:rPr lang="en-US" dirty="0" smtClean="0"/>
              <a:t>Modularity determines synchronization</a:t>
            </a:r>
            <a:endParaRPr lang="en-US" dirty="0"/>
          </a:p>
        </p:txBody>
      </p:sp>
      <p:pic>
        <p:nvPicPr>
          <p:cNvPr id="13" name="Picture 12" descr="AppWithConcurr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0" y="1638300"/>
            <a:ext cx="4763729" cy="1206500"/>
          </a:xfrm>
          <a:prstGeom prst="rect">
            <a:avLst/>
          </a:prstGeom>
        </p:spPr>
      </p:pic>
      <p:pic>
        <p:nvPicPr>
          <p:cNvPr id="14" name="Picture 13" descr="Concurr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66" y="3009900"/>
            <a:ext cx="395273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Good Errors</a:t>
            </a:r>
          </a:p>
          <a:p>
            <a:r>
              <a:rPr lang="en-US" dirty="0" smtClean="0"/>
              <a:t>Located Errors</a:t>
            </a:r>
          </a:p>
          <a:p>
            <a:r>
              <a:rPr lang="en-US" dirty="0" smtClean="0"/>
              <a:t>Capture Fields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</a:t>
            </a:r>
            <a:br>
              <a:rPr lang="en-US" dirty="0" smtClean="0"/>
            </a:br>
            <a:r>
              <a:rPr lang="en-US" dirty="0" smtClean="0"/>
              <a:t>Errors, Errors,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Errors</a:t>
            </a:r>
            <a:endParaRPr lang="en-US" dirty="0"/>
          </a:p>
        </p:txBody>
      </p:sp>
      <p:pic>
        <p:nvPicPr>
          <p:cNvPr id="5" name="Content Placeholder 4" descr="g++ erro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8" r="-11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00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2156" b="-22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74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Errors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2889" r="-12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653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Fields – Change the language to improve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Polymorphic modules were previously macro-style substitution</a:t>
            </a:r>
          </a:p>
          <a:p>
            <a:r>
              <a:rPr lang="en-US" dirty="0" smtClean="0"/>
              <a:t>Strongly typed parameters for template-style polymorphism reduce flexibility, enable call-site friendly errors</a:t>
            </a:r>
          </a:p>
          <a:p>
            <a:r>
              <a:rPr lang="en-US" dirty="0" smtClean="0"/>
              <a:t>Typing is done at the edges, instead of in the middle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826000"/>
            <a:ext cx="723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Capture Fields: Modularity in a Stream-Relational Event Processing Language</a:t>
            </a:r>
          </a:p>
          <a:p>
            <a:r>
              <a:rPr lang="en-US" sz="1600" dirty="0"/>
              <a:t>Naomi </a:t>
            </a:r>
            <a:r>
              <a:rPr lang="en-US" sz="1600" dirty="0" err="1"/>
              <a:t>Seyfer</a:t>
            </a:r>
            <a:r>
              <a:rPr lang="en-US" sz="1600" dirty="0"/>
              <a:t>, Richard Tibbetts and Nathaniel </a:t>
            </a:r>
            <a:r>
              <a:rPr lang="en-US" sz="1600" dirty="0" err="1"/>
              <a:t>Mishkin</a:t>
            </a:r>
            <a:r>
              <a:rPr lang="en-US" sz="1600" dirty="0" smtClean="0"/>
              <a:t>. DEBS 2011</a:t>
            </a:r>
            <a:endParaRPr lang="en-US" sz="1600" dirty="0"/>
          </a:p>
        </p:txBody>
      </p:sp>
      <p:pic>
        <p:nvPicPr>
          <p:cNvPr id="5" name="Picture 4" descr="inputst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0"/>
            <a:ext cx="1411310" cy="1089163"/>
          </a:xfrm>
          <a:prstGeom prst="rect">
            <a:avLst/>
          </a:prstGeom>
        </p:spPr>
      </p:pic>
      <p:pic>
        <p:nvPicPr>
          <p:cNvPr id="6" name="Picture 5" descr="outputstre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1417392" cy="1093858"/>
          </a:xfrm>
          <a:prstGeom prst="rect">
            <a:avLst/>
          </a:prstGeom>
        </p:spPr>
      </p:pic>
      <p:pic>
        <p:nvPicPr>
          <p:cNvPr id="7" name="Picture 6" descr="ta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79" y="3810000"/>
            <a:ext cx="2143715" cy="97102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4600" y="2730500"/>
            <a:ext cx="4191000" cy="1905000"/>
          </a:xfrm>
          <a:prstGeom prst="roundRect">
            <a:avLst/>
          </a:prstGeom>
          <a:noFill/>
          <a:ln>
            <a:solidFill>
              <a:srgbClr val="000066"/>
            </a:solidFill>
          </a:ln>
          <a:effectLst>
            <a:glow rad="139700">
              <a:srgbClr val="00009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putst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1411310" cy="1089163"/>
          </a:xfrm>
          <a:prstGeom prst="rect">
            <a:avLst/>
          </a:prstGeom>
        </p:spPr>
      </p:pic>
      <p:pic>
        <p:nvPicPr>
          <p:cNvPr id="10" name="Picture 9" descr="outputstre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048000"/>
            <a:ext cx="1417392" cy="10938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1" y="3492500"/>
            <a:ext cx="1125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points </a:t>
            </a:r>
            <a:r>
              <a:rPr lang="en-US" sz="1200" dirty="0" err="1" smtClean="0"/>
              <a:t>w</a:t>
            </a:r>
            <a:r>
              <a:rPr lang="en-US" sz="1200" dirty="0" smtClean="0"/>
              <a:t>/ </a:t>
            </a:r>
            <a:r>
              <a:rPr lang="en-US" sz="1200" dirty="0" err="1" smtClean="0"/>
              <a:t>capt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492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points </a:t>
            </a:r>
            <a:r>
              <a:rPr lang="en-US" sz="1200" dirty="0" err="1" smtClean="0"/>
              <a:t>w</a:t>
            </a:r>
            <a:r>
              <a:rPr lang="en-US" sz="1200" dirty="0" smtClean="0"/>
              <a:t>/ pop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57400" y="3619500"/>
            <a:ext cx="914400" cy="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3619500"/>
            <a:ext cx="838200" cy="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2200" y="3619500"/>
            <a:ext cx="1143000" cy="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3492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points </a:t>
            </a:r>
            <a:r>
              <a:rPr lang="en-US" sz="1200" dirty="0" err="1" smtClean="0"/>
              <a:t>w</a:t>
            </a:r>
            <a:r>
              <a:rPr lang="en-US" sz="1200" dirty="0" smtClean="0"/>
              <a:t>/ </a:t>
            </a:r>
            <a:r>
              <a:rPr lang="en-US" sz="1200" dirty="0" err="1" smtClean="0"/>
              <a:t>capt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3492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points </a:t>
            </a:r>
            <a:r>
              <a:rPr lang="en-US" sz="1200" dirty="0" err="1" smtClean="0">
                <a:solidFill>
                  <a:srgbClr val="000000"/>
                </a:solidFill>
              </a:rPr>
              <a:t>w</a:t>
            </a:r>
            <a:r>
              <a:rPr lang="en-US" sz="1200" dirty="0" smtClean="0">
                <a:solidFill>
                  <a:srgbClr val="000000"/>
                </a:solidFill>
              </a:rPr>
              <a:t>/ pop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1" y="4064000"/>
            <a:ext cx="1125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200" dirty="0" smtClean="0"/>
              <a:t>points </a:t>
            </a:r>
            <a:r>
              <a:rPr lang="en-US" sz="1200" dirty="0" err="1" smtClean="0"/>
              <a:t>w</a:t>
            </a:r>
            <a:r>
              <a:rPr lang="en-US" sz="1200" dirty="0" smtClean="0"/>
              <a:t>/ </a:t>
            </a:r>
            <a:r>
              <a:rPr lang="en-US" sz="1200" dirty="0" err="1" smtClean="0"/>
              <a:t>capt</a:t>
            </a:r>
            <a:endParaRPr lang="en-US" sz="1200" dirty="0"/>
          </a:p>
        </p:txBody>
      </p:sp>
      <p:sp>
        <p:nvSpPr>
          <p:cNvPr id="19" name="Folded Corner 18"/>
          <p:cNvSpPr/>
          <p:nvPr/>
        </p:nvSpPr>
        <p:spPr>
          <a:xfrm>
            <a:off x="2590800" y="2794000"/>
            <a:ext cx="1066800" cy="508000"/>
          </a:xfrm>
          <a:prstGeom prst="foldedCorner">
            <a:avLst/>
          </a:prstGeom>
          <a:solidFill>
            <a:srgbClr val="8DE6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@T= population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2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SSQL text language</a:t>
            </a:r>
          </a:p>
          <a:p>
            <a:r>
              <a:rPr lang="en-US" dirty="0" smtClean="0"/>
              <a:t>Interfaces, event dispatch, parallelism, extension points</a:t>
            </a:r>
          </a:p>
          <a:p>
            <a:r>
              <a:rPr lang="en-US" dirty="0" smtClean="0"/>
              <a:t>Easy stuff and key info is still visible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Lesson 4:</a:t>
            </a:r>
            <a:br>
              <a:rPr lang="en-US" dirty="0" smtClean="0"/>
            </a:br>
            <a:r>
              <a:rPr lang="en-US" dirty="0" smtClean="0"/>
              <a:t>Not every bit of programming has to be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9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StreamSQL</a:t>
            </a:r>
            <a:r>
              <a:rPr lang="en-US" baseline="0" dirty="0" smtClean="0"/>
              <a:t> Text Language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version 3.7 we introduced a textual, SQL-style dialect of the </a:t>
            </a:r>
            <a:r>
              <a:rPr lang="en-US" dirty="0" err="1" smtClean="0"/>
              <a:t>StreamSQL</a:t>
            </a:r>
            <a:r>
              <a:rPr lang="en-US" dirty="0" smtClean="0"/>
              <a:t> language</a:t>
            </a:r>
          </a:p>
          <a:p>
            <a:r>
              <a:rPr lang="en-US" dirty="0" smtClean="0"/>
              <a:t>Adoption by developers has been limited to a few areas</a:t>
            </a:r>
          </a:p>
          <a:p>
            <a:pPr lvl="1"/>
            <a:r>
              <a:rPr lang="en-US" dirty="0" smtClean="0"/>
              <a:t>Embedding queries in other languages, code generation</a:t>
            </a:r>
          </a:p>
          <a:p>
            <a:r>
              <a:rPr lang="en-US" dirty="0" smtClean="0"/>
              <a:t>99% of developers still write exclusively in </a:t>
            </a:r>
            <a:r>
              <a:rPr lang="en-US" dirty="0" err="1" smtClean="0"/>
              <a:t>EventFlow</a:t>
            </a:r>
            <a:endParaRPr lang="en-US" dirty="0" smtClean="0"/>
          </a:p>
          <a:p>
            <a:r>
              <a:rPr lang="en-US" dirty="0" smtClean="0"/>
              <a:t>But there has been significant value for the development team</a:t>
            </a:r>
          </a:p>
          <a:p>
            <a:pPr lvl="1"/>
            <a:r>
              <a:rPr lang="en-US" dirty="0" smtClean="0"/>
              <a:t>Faster prototyping of new features</a:t>
            </a:r>
          </a:p>
          <a:p>
            <a:pPr lvl="1"/>
            <a:r>
              <a:rPr lang="en-US" dirty="0" smtClean="0"/>
              <a:t>Easier testing</a:t>
            </a:r>
          </a:p>
          <a:p>
            <a:r>
              <a:rPr lang="en-US" dirty="0" smtClean="0"/>
              <a:t>Would recommend a textual dialect, but tricky to keep it from limiting adoption of your visual dialect.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0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48522" r="-48522"/>
          <a:stretch>
            <a:fillRect/>
          </a:stretch>
        </p:blipFill>
        <p:spPr/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28600" y="762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lang="en-US" sz="2400" b="1" kern="1200">
                <a:solidFill>
                  <a:srgbClr val="0A316C"/>
                </a:solidFill>
                <a:latin typeface="+mj-lt"/>
                <a:ea typeface="ＭＳ Ｐゴシック" pitchFamily="-65" charset="-128"/>
                <a:cs typeface="ＭＳ Ｐゴシック" pitchFamily="-65" charset="-128"/>
                <a:sym typeface="Arial" pitchFamily="34" charset="0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7F7F7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Interfaces are non-visual, edited through properties panes</a:t>
            </a:r>
          </a:p>
          <a:p>
            <a:r>
              <a:rPr lang="en-US" dirty="0" smtClean="0"/>
              <a:t>Often created by </a:t>
            </a:r>
            <a:r>
              <a:rPr lang="en-US" dirty="0" err="1" smtClean="0"/>
              <a:t>refactorings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1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350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Calibri" charset="0"/>
              </a:rPr>
              <a:t>EventFlow</a:t>
            </a:r>
            <a:r>
              <a:rPr lang="en-US" dirty="0" smtClean="0">
                <a:latin typeface="Calibri" charset="0"/>
              </a:rPr>
              <a:t> Diagrams</a:t>
            </a:r>
            <a:endParaRPr lang="en-US" sz="2800" dirty="0">
              <a:solidFill>
                <a:srgbClr val="F2F2F2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22" r="4444"/>
          <a:stretch/>
        </p:blipFill>
        <p:spPr>
          <a:xfrm>
            <a:off x="1" y="698500"/>
            <a:ext cx="914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2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oncurren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b="-931"/>
          <a:stretch>
            <a:fillRect/>
          </a:stretch>
        </p:blipFill>
        <p:spPr>
          <a:xfrm>
            <a:off x="228600" y="762000"/>
            <a:ext cx="73914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Dispatch and Parallelism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790700"/>
            <a:ext cx="8636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162300"/>
            <a:ext cx="825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Points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28893" r="-28893"/>
          <a:stretch>
            <a:fillRect/>
          </a:stretch>
        </p:blipFill>
        <p:spPr/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28600" y="762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lang="en-US" sz="2400" b="1" kern="1200">
                <a:solidFill>
                  <a:srgbClr val="0A316C"/>
                </a:solidFill>
                <a:latin typeface="+mj-lt"/>
                <a:ea typeface="ＭＳ Ｐゴシック" pitchFamily="-65" charset="-128"/>
                <a:cs typeface="ＭＳ Ｐゴシック" pitchFamily="-65" charset="-128"/>
                <a:sym typeface="Arial" pitchFamily="34" charset="0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7F7F7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Referenced applications are defined on a tab, or externally in configuration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9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key info for application understanding</a:t>
            </a:r>
            <a:r>
              <a:rPr lang="en-US" baseline="0" dirty="0" smtClean="0"/>
              <a:t> visible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decide what to keep visible?</a:t>
            </a:r>
          </a:p>
          <a:p>
            <a:pPr lvl="1"/>
            <a:r>
              <a:rPr lang="en-US" dirty="0" smtClean="0"/>
              <a:t>Application correctness and dependencies are visible</a:t>
            </a:r>
          </a:p>
          <a:p>
            <a:pPr lvl="1"/>
            <a:r>
              <a:rPr lang="en-US" dirty="0" smtClean="0"/>
              <a:t>Important non-visible stuff gets badges</a:t>
            </a:r>
          </a:p>
          <a:p>
            <a:r>
              <a:rPr lang="en-US" dirty="0" smtClean="0"/>
              <a:t>Code review and auditing is important</a:t>
            </a:r>
          </a:p>
          <a:p>
            <a:pPr lvl="1"/>
            <a:r>
              <a:rPr lang="en-US" dirty="0" smtClean="0"/>
              <a:t>Tooltips on canvas items show all operator information</a:t>
            </a:r>
          </a:p>
          <a:p>
            <a:pPr lvl="1"/>
            <a:r>
              <a:rPr lang="en-US" dirty="0" smtClean="0"/>
              <a:t>Diff tools help, align canvas with diff of serialized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87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succeed, people are going to expect</a:t>
            </a:r>
            <a:r>
              <a:rPr lang="en-US" baseline="0" dirty="0" smtClean="0"/>
              <a:t> a full IDE</a:t>
            </a:r>
          </a:p>
          <a:p>
            <a:r>
              <a:rPr lang="en-US" baseline="0" dirty="0" smtClean="0"/>
              <a:t>Backwards compatibility,</a:t>
            </a:r>
            <a:r>
              <a:rPr lang="en-US" dirty="0"/>
              <a:t> </a:t>
            </a:r>
            <a:r>
              <a:rPr lang="en-US" dirty="0" smtClean="0"/>
              <a:t>Debuggers, Diff/Merge, Document Generators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Lesson 5: Visual is great, and it ends up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87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are going to expect a full 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successful, people will want everything, perfect</a:t>
            </a:r>
          </a:p>
          <a:p>
            <a:pPr lvl="1"/>
            <a:r>
              <a:rPr lang="en-US" dirty="0" smtClean="0"/>
              <a:t>Debuggers, Diff/merge</a:t>
            </a:r>
          </a:p>
          <a:p>
            <a:pPr lvl="1"/>
            <a:r>
              <a:rPr lang="en-US" dirty="0" smtClean="0"/>
              <a:t>Documentation management</a:t>
            </a:r>
          </a:p>
          <a:p>
            <a:pPr lvl="1"/>
            <a:r>
              <a:rPr lang="en-US" dirty="0" smtClean="0"/>
              <a:t>Refactoring support, and more refactoring </a:t>
            </a:r>
            <a:r>
              <a:rPr lang="en-US" dirty="0" err="1" smtClean="0"/>
              <a:t>supportx</a:t>
            </a:r>
            <a:endParaRPr lang="en-US" dirty="0" smtClean="0"/>
          </a:p>
          <a:p>
            <a:pPr lvl="1"/>
            <a:r>
              <a:rPr lang="en-US" dirty="0" smtClean="0"/>
              <a:t>Commenting out code</a:t>
            </a:r>
          </a:p>
          <a:p>
            <a:pPr lvl="1"/>
            <a:r>
              <a:rPr lang="en-US" dirty="0" smtClean="0"/>
              <a:t>Forward and backward </a:t>
            </a:r>
            <a:r>
              <a:rPr lang="en-US" dirty="0" err="1" smtClean="0"/>
              <a:t>compat</a:t>
            </a:r>
            <a:endParaRPr lang="en-US" dirty="0" smtClean="0"/>
          </a:p>
          <a:p>
            <a:pPr lvl="1"/>
            <a:r>
              <a:rPr lang="en-US" dirty="0" smtClean="0"/>
              <a:t>Unit testing frameworks, Dependency injection frameworks</a:t>
            </a:r>
          </a:p>
          <a:p>
            <a:pPr lvl="1"/>
            <a:r>
              <a:rPr lang="en-US" dirty="0" smtClean="0"/>
              <a:t>Framework frameworks</a:t>
            </a:r>
          </a:p>
          <a:p>
            <a:r>
              <a:rPr lang="en-US" dirty="0" smtClean="0"/>
              <a:t>In many cases choosing the right IDE platform helps a lot</a:t>
            </a:r>
          </a:p>
          <a:p>
            <a:r>
              <a:rPr lang="en-US" dirty="0" smtClean="0"/>
              <a:t>Luckily if you get here you are successful and have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8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Diff/Merge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320"/>
            <a:ext cx="9144000" cy="50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1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Heterogeneous teams</a:t>
            </a:r>
          </a:p>
          <a:p>
            <a:r>
              <a:rPr lang="en-US" dirty="0" smtClean="0"/>
              <a:t>Match the whiteboard</a:t>
            </a:r>
          </a:p>
          <a:p>
            <a:r>
              <a:rPr lang="en-US" dirty="0" smtClean="0"/>
              <a:t>Natural</a:t>
            </a:r>
            <a:r>
              <a:rPr lang="en-US" baseline="0" dirty="0" smtClean="0"/>
              <a:t> interaction with compiler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visual language</a:t>
            </a:r>
            <a:br>
              <a:rPr lang="en-US" dirty="0" smtClean="0"/>
            </a:br>
            <a:r>
              <a:rPr lang="en-US" dirty="0" smtClean="0"/>
              <a:t>The future of visual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85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 for Visual – Heterogeneous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separation between “business” and “IT” is eroding – this is a good thing</a:t>
            </a:r>
          </a:p>
          <a:p>
            <a:r>
              <a:rPr lang="en-US" dirty="0" smtClean="0"/>
              <a:t>People who run the business have technical backgrounds and want to stay in the loop</a:t>
            </a:r>
          </a:p>
          <a:p>
            <a:r>
              <a:rPr lang="en-US" dirty="0" smtClean="0"/>
              <a:t>Continuum of people interacting with </a:t>
            </a:r>
            <a:r>
              <a:rPr lang="en-US" dirty="0" err="1" smtClean="0"/>
              <a:t>EventFlow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Hardcore system software developers</a:t>
            </a:r>
          </a:p>
          <a:p>
            <a:pPr lvl="1"/>
            <a:r>
              <a:rPr lang="en-US" dirty="0" smtClean="0"/>
              <a:t>Enterprise IT developers</a:t>
            </a:r>
          </a:p>
          <a:p>
            <a:pPr lvl="1"/>
            <a:r>
              <a:rPr lang="en-US" dirty="0" smtClean="0"/>
              <a:t>Quantitative analysts</a:t>
            </a:r>
          </a:p>
          <a:p>
            <a:pPr lvl="1"/>
            <a:r>
              <a:rPr lang="en-US" dirty="0" smtClean="0"/>
              <a:t>Business experts</a:t>
            </a:r>
          </a:p>
          <a:p>
            <a:pPr lvl="1"/>
            <a:r>
              <a:rPr lang="en-US" dirty="0" smtClean="0"/>
              <a:t>End users and business leadership</a:t>
            </a:r>
          </a:p>
          <a:p>
            <a:r>
              <a:rPr lang="en-US" dirty="0" smtClean="0"/>
              <a:t>All of them on the same project, all of them in the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7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 for Visual – Matching the Mental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language align to?</a:t>
            </a:r>
          </a:p>
          <a:p>
            <a:pPr lvl="1"/>
            <a:r>
              <a:rPr lang="en-US" dirty="0" smtClean="0"/>
              <a:t>The hardware/machine model</a:t>
            </a:r>
          </a:p>
          <a:p>
            <a:pPr lvl="1"/>
            <a:r>
              <a:rPr lang="en-US" dirty="0" smtClean="0"/>
              <a:t>A compromise in the interest of software engineering (Object Oriented)</a:t>
            </a:r>
          </a:p>
          <a:p>
            <a:pPr lvl="1"/>
            <a:r>
              <a:rPr lang="en-US" dirty="0" smtClean="0"/>
              <a:t>The mental model of the solution</a:t>
            </a:r>
          </a:p>
          <a:p>
            <a:r>
              <a:rPr lang="en-US" dirty="0" smtClean="0"/>
              <a:t>Aligning to the mental model of the solution is good for the programmer and great for the compiler</a:t>
            </a:r>
          </a:p>
          <a:p>
            <a:pPr lvl="1"/>
            <a:r>
              <a:rPr lang="en-US" dirty="0" smtClean="0"/>
              <a:t>Fewer design patterns means faster code</a:t>
            </a:r>
          </a:p>
          <a:p>
            <a:pPr lvl="1"/>
            <a:r>
              <a:rPr lang="en-US" dirty="0" smtClean="0"/>
              <a:t>Doesn’t have to be visual, can apply to non-visual DSLs</a:t>
            </a:r>
            <a:endParaRPr lang="en-US" dirty="0"/>
          </a:p>
          <a:p>
            <a:r>
              <a:rPr lang="en-US" dirty="0" smtClean="0"/>
              <a:t>Of course, there is always room for improvement in impedance match between the problem domain, the language, and the execution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Plugs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StreamBase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Download and try it out: </a:t>
            </a:r>
            <a:r>
              <a:rPr lang="en-US" dirty="0" smtClean="0">
                <a:hlinkClick r:id="rId3"/>
              </a:rPr>
              <a:t>http:/www.streambase.com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Build something and submit to the StreamBase Component Exchange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http://sbx.streambase.com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We’re hiring and we’re training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www.streambase.com/developers-training-events.htm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DEBS – Distributed Event Based Systems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Academic (ACM) Conference, July 16-20, 2012 in Berlin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www.csw.inf.fu-berlin.de</a:t>
            </a:r>
            <a:r>
              <a:rPr lang="en-US" dirty="0"/>
              <a:t>/debs2012/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EPTS – Event Processing Technology Society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6"/>
              </a:rPr>
              <a:t>http://ep-ts.org</a:t>
            </a:r>
            <a:r>
              <a:rPr lang="en-US" dirty="0" smtClean="0"/>
              <a:t> industry consortium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335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StreamBase </a:t>
            </a:r>
            <a:r>
              <a:rPr lang="en-US" dirty="0" err="1" smtClean="0"/>
              <a:t>EventFlow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Complex Event Processing?</a:t>
            </a:r>
          </a:p>
          <a:p>
            <a:r>
              <a:rPr lang="en-US" dirty="0" smtClean="0"/>
              <a:t>Where did StreamBase come from and why is it visual?</a:t>
            </a:r>
          </a:p>
          <a:p>
            <a:r>
              <a:rPr lang="en-US" dirty="0" smtClean="0"/>
              <a:t>Learning from our experience:</a:t>
            </a:r>
          </a:p>
          <a:p>
            <a:pPr lvl="1"/>
            <a:r>
              <a:rPr lang="en-US" dirty="0" smtClean="0"/>
              <a:t>Lesson 1: Visual is great, but it starts out hard</a:t>
            </a:r>
          </a:p>
          <a:p>
            <a:pPr lvl="1"/>
            <a:r>
              <a:rPr lang="en-US" dirty="0" smtClean="0"/>
              <a:t>Lesson 2: Not every bit of visual has to be programming</a:t>
            </a:r>
          </a:p>
          <a:p>
            <a:pPr lvl="1"/>
            <a:r>
              <a:rPr lang="en-US" dirty="0" smtClean="0"/>
              <a:t>Lesson 3: Errors, errors, errors</a:t>
            </a:r>
          </a:p>
          <a:p>
            <a:pPr lvl="1"/>
            <a:r>
              <a:rPr lang="en-US" dirty="0" smtClean="0"/>
              <a:t>Lesson 4: Not every bit of programming has to be visual</a:t>
            </a:r>
          </a:p>
          <a:p>
            <a:pPr lvl="1"/>
            <a:r>
              <a:rPr lang="en-US" dirty="0" smtClean="0"/>
              <a:t>Lesson 5: Visual is great, and it ends up hard</a:t>
            </a:r>
          </a:p>
          <a:p>
            <a:r>
              <a:rPr lang="en-US" dirty="0" smtClean="0"/>
              <a:t>Conclusion: Benefits of Visual Programming for Real Programmers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41008" y="43211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0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Download StreamBase and More Information</a:t>
            </a:r>
          </a:p>
          <a:p>
            <a:r>
              <a:rPr lang="en-US" dirty="0" smtClean="0">
                <a:hlinkClick r:id="rId2"/>
              </a:rPr>
              <a:t>http://www.streambase.com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968500"/>
            <a:ext cx="8686800" cy="1905000"/>
          </a:xfrm>
        </p:spPr>
        <p:txBody>
          <a:bodyPr/>
          <a:lstStyle/>
          <a:p>
            <a:r>
              <a:rPr lang="en-US" sz="6600" dirty="0" smtClean="0"/>
              <a:t>Questions?</a:t>
            </a:r>
            <a:br>
              <a:rPr lang="en-US" sz="6600" dirty="0" smtClean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0377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Complex Event Processing?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90568" y="4077230"/>
            <a:ext cx="7539037" cy="66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6279" y="3702846"/>
            <a:ext cx="51809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400" i="0">
                <a:latin typeface="+mj-lt"/>
              </a:rPr>
              <a:t>time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18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82765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336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845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354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5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863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6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372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7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881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8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739067" y="3892023"/>
            <a:ext cx="24966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SzTx/>
            </a:pPr>
            <a:r>
              <a:rPr lang="en-US" sz="1000" i="0">
                <a:latin typeface="+mj-lt"/>
              </a:rPr>
              <a:t>9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57468" y="3096949"/>
            <a:ext cx="1893887" cy="666750"/>
            <a:chOff x="479" y="1404"/>
            <a:chExt cx="1193" cy="50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67" y="160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13" y="164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35" y="169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21" y="159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64" y="164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76" y="170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2" y="144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29" y="148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50" y="153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6" y="1438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9" y="149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91" y="1542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93" y="1408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39" y="145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61" y="150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46" y="14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89" y="1457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02" y="150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11" y="141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97" y="165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18" y="170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04" y="16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08" y="1464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20" y="151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83" y="157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29" y="162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51" y="167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36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79" y="1623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92" y="1674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28" y="1553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39" y="175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80" y="175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09" y="173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17" y="176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41" y="161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87" y="166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909" y="171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95" y="161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38" y="166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0" y="1717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756" y="145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03" y="150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24" y="1556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10" y="1455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753" y="1508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65" y="1559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67" y="142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913" y="1471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935" y="152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20" y="14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63" y="1474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76" y="152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985" y="143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71" y="167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92" y="172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78" y="16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982" y="148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994" y="1532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957" y="159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003" y="163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025" y="168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010" y="1587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953" y="1640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966" y="169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902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813" y="177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754" y="177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983" y="174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1163" y="1622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211" y="1674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233" y="1730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219" y="1618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160" y="167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172" y="1734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076" y="1447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124" y="149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146" y="155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132" y="1442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073" y="1501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085" y="1558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190" y="140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238" y="1460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260" y="1516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245" y="1404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187" y="1463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99" y="1520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312" y="1416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1092" y="168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1114" y="173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099" y="1627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1309" y="147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321" y="152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283" y="159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1330" y="164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1352" y="1700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338" y="1589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1279" y="1648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292" y="1705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1227" y="157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1310" y="1768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444" y="1641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1492" y="1693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1514" y="1749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1500" y="1637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1441" y="1696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1453" y="1753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1357" y="1466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405" y="151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427" y="157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413" y="146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1354" y="1520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1366" y="157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1471" y="142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1519" y="147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1541" y="1535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1526" y="1423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1468" y="148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1480" y="1539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593" y="1435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1373" y="170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395" y="175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1380" y="164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590" y="149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602" y="154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564" y="1612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1611" y="166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633" y="1719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1619" y="1608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560" y="166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573" y="1724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508" y="158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482" y="176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529" y="180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550" y="185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536" y="175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479" y="180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491" y="1860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93" y="172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39" y="177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661" y="182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646" y="1722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89" y="1775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602" y="1826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711" y="1733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708" y="1782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720" y="183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628" y="187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756" y="177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803" y="182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824" y="187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810" y="177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753" y="182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765" y="1877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867" y="1743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913" y="178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935" y="183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920" y="173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863" y="1792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876" y="184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985" y="175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982" y="179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994" y="185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1076" y="176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1124" y="181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1146" y="1872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132" y="176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1073" y="1819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1190" y="172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1238" y="177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1260" y="1834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1245" y="1722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1187" y="178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1199" y="183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1312" y="1734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1309" y="1789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321" y="1846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1357" y="178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1405" y="183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1413" y="177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1354" y="1838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1471" y="174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1519" y="1797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1541" y="185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1526" y="1741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1468" y="180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1480" y="185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1593" y="175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1590" y="1808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1602" y="1865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1058" y="165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1080" y="171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1066" y="160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1019" y="171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1124" y="156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1121" y="162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1026" y="184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1033" y="178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" name="Group 214"/>
          <p:cNvGrpSpPr>
            <a:grpSpLocks/>
          </p:cNvGrpSpPr>
          <p:nvPr/>
        </p:nvGrpSpPr>
        <p:grpSpPr bwMode="auto">
          <a:xfrm>
            <a:off x="769942" y="3098272"/>
            <a:ext cx="1893887" cy="666750"/>
            <a:chOff x="479" y="1404"/>
            <a:chExt cx="1193" cy="504"/>
          </a:xfrm>
        </p:grpSpPr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567" y="160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613" y="164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635" y="169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621" y="159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564" y="164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>
              <a:off x="576" y="170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482" y="144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3" name="Rectangle 222"/>
            <p:cNvSpPr>
              <a:spLocks noChangeArrowheads="1"/>
            </p:cNvSpPr>
            <p:nvPr/>
          </p:nvSpPr>
          <p:spPr bwMode="auto">
            <a:xfrm>
              <a:off x="529" y="148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4" name="Rectangle 223"/>
            <p:cNvSpPr>
              <a:spLocks noChangeArrowheads="1"/>
            </p:cNvSpPr>
            <p:nvPr/>
          </p:nvSpPr>
          <p:spPr bwMode="auto">
            <a:xfrm>
              <a:off x="550" y="153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536" y="1438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479" y="149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491" y="1542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Rectangle 227"/>
            <p:cNvSpPr>
              <a:spLocks noChangeArrowheads="1"/>
            </p:cNvSpPr>
            <p:nvPr/>
          </p:nvSpPr>
          <p:spPr bwMode="auto">
            <a:xfrm>
              <a:off x="593" y="1408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9" name="Rectangle 228"/>
            <p:cNvSpPr>
              <a:spLocks noChangeArrowheads="1"/>
            </p:cNvSpPr>
            <p:nvPr/>
          </p:nvSpPr>
          <p:spPr bwMode="auto">
            <a:xfrm>
              <a:off x="639" y="145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0" name="Rectangle 229"/>
            <p:cNvSpPr>
              <a:spLocks noChangeArrowheads="1"/>
            </p:cNvSpPr>
            <p:nvPr/>
          </p:nvSpPr>
          <p:spPr bwMode="auto">
            <a:xfrm>
              <a:off x="661" y="150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Rectangle 230"/>
            <p:cNvSpPr>
              <a:spLocks noChangeArrowheads="1"/>
            </p:cNvSpPr>
            <p:nvPr/>
          </p:nvSpPr>
          <p:spPr bwMode="auto">
            <a:xfrm>
              <a:off x="646" y="14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>
              <a:off x="589" y="1457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3" name="Rectangle 232"/>
            <p:cNvSpPr>
              <a:spLocks noChangeArrowheads="1"/>
            </p:cNvSpPr>
            <p:nvPr/>
          </p:nvSpPr>
          <p:spPr bwMode="auto">
            <a:xfrm>
              <a:off x="602" y="150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4" name="Rectangle 233"/>
            <p:cNvSpPr>
              <a:spLocks noChangeArrowheads="1"/>
            </p:cNvSpPr>
            <p:nvPr/>
          </p:nvSpPr>
          <p:spPr bwMode="auto">
            <a:xfrm>
              <a:off x="711" y="141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497" y="165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518" y="170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504" y="16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708" y="1464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720" y="151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683" y="157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729" y="162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2" name="Rectangle 241"/>
            <p:cNvSpPr>
              <a:spLocks noChangeArrowheads="1"/>
            </p:cNvSpPr>
            <p:nvPr/>
          </p:nvSpPr>
          <p:spPr bwMode="auto">
            <a:xfrm>
              <a:off x="751" y="167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3" name="Rectangle 242"/>
            <p:cNvSpPr>
              <a:spLocks noChangeArrowheads="1"/>
            </p:cNvSpPr>
            <p:nvPr/>
          </p:nvSpPr>
          <p:spPr bwMode="auto">
            <a:xfrm>
              <a:off x="736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4" name="Rectangle 243"/>
            <p:cNvSpPr>
              <a:spLocks noChangeArrowheads="1"/>
            </p:cNvSpPr>
            <p:nvPr/>
          </p:nvSpPr>
          <p:spPr bwMode="auto">
            <a:xfrm>
              <a:off x="679" y="1623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692" y="1674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628" y="1553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539" y="175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8" name="Rectangle 247"/>
            <p:cNvSpPr>
              <a:spLocks noChangeArrowheads="1"/>
            </p:cNvSpPr>
            <p:nvPr/>
          </p:nvSpPr>
          <p:spPr bwMode="auto">
            <a:xfrm>
              <a:off x="480" y="175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709" y="173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617" y="176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841" y="161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887" y="166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909" y="171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895" y="161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838" y="166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850" y="1717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756" y="145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803" y="150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824" y="1556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810" y="1455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753" y="1508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765" y="1559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867" y="142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913" y="1471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935" y="152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920" y="14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863" y="1474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876" y="152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985" y="143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771" y="167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792" y="172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778" y="16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982" y="148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994" y="1532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957" y="159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1003" y="163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1025" y="168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1010" y="1587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9" name="Rectangle 278"/>
            <p:cNvSpPr>
              <a:spLocks noChangeArrowheads="1"/>
            </p:cNvSpPr>
            <p:nvPr/>
          </p:nvSpPr>
          <p:spPr bwMode="auto">
            <a:xfrm>
              <a:off x="953" y="1640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966" y="169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902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2" name="Rectangle 281"/>
            <p:cNvSpPr>
              <a:spLocks noChangeArrowheads="1"/>
            </p:cNvSpPr>
            <p:nvPr/>
          </p:nvSpPr>
          <p:spPr bwMode="auto">
            <a:xfrm>
              <a:off x="813" y="177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3" name="Rectangle 282"/>
            <p:cNvSpPr>
              <a:spLocks noChangeArrowheads="1"/>
            </p:cNvSpPr>
            <p:nvPr/>
          </p:nvSpPr>
          <p:spPr bwMode="auto">
            <a:xfrm>
              <a:off x="754" y="177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4" name="Rectangle 283"/>
            <p:cNvSpPr>
              <a:spLocks noChangeArrowheads="1"/>
            </p:cNvSpPr>
            <p:nvPr/>
          </p:nvSpPr>
          <p:spPr bwMode="auto">
            <a:xfrm>
              <a:off x="983" y="174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1163" y="1622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1211" y="1674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7" name="Rectangle 286"/>
            <p:cNvSpPr>
              <a:spLocks noChangeArrowheads="1"/>
            </p:cNvSpPr>
            <p:nvPr/>
          </p:nvSpPr>
          <p:spPr bwMode="auto">
            <a:xfrm>
              <a:off x="1233" y="1730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8" name="Rectangle 287"/>
            <p:cNvSpPr>
              <a:spLocks noChangeArrowheads="1"/>
            </p:cNvSpPr>
            <p:nvPr/>
          </p:nvSpPr>
          <p:spPr bwMode="auto">
            <a:xfrm>
              <a:off x="1219" y="1618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9" name="Rectangle 288"/>
            <p:cNvSpPr>
              <a:spLocks noChangeArrowheads="1"/>
            </p:cNvSpPr>
            <p:nvPr/>
          </p:nvSpPr>
          <p:spPr bwMode="auto">
            <a:xfrm>
              <a:off x="1160" y="167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0" name="Rectangle 289"/>
            <p:cNvSpPr>
              <a:spLocks noChangeArrowheads="1"/>
            </p:cNvSpPr>
            <p:nvPr/>
          </p:nvSpPr>
          <p:spPr bwMode="auto">
            <a:xfrm>
              <a:off x="1172" y="1734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1" name="Rectangle 290"/>
            <p:cNvSpPr>
              <a:spLocks noChangeArrowheads="1"/>
            </p:cNvSpPr>
            <p:nvPr/>
          </p:nvSpPr>
          <p:spPr bwMode="auto">
            <a:xfrm>
              <a:off x="1076" y="1447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2" name="Rectangle 291"/>
            <p:cNvSpPr>
              <a:spLocks noChangeArrowheads="1"/>
            </p:cNvSpPr>
            <p:nvPr/>
          </p:nvSpPr>
          <p:spPr bwMode="auto">
            <a:xfrm>
              <a:off x="1124" y="149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3" name="Rectangle 292"/>
            <p:cNvSpPr>
              <a:spLocks noChangeArrowheads="1"/>
            </p:cNvSpPr>
            <p:nvPr/>
          </p:nvSpPr>
          <p:spPr bwMode="auto">
            <a:xfrm>
              <a:off x="1146" y="155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4" name="Rectangle 293"/>
            <p:cNvSpPr>
              <a:spLocks noChangeArrowheads="1"/>
            </p:cNvSpPr>
            <p:nvPr/>
          </p:nvSpPr>
          <p:spPr bwMode="auto">
            <a:xfrm>
              <a:off x="1132" y="1442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5" name="Rectangle 294"/>
            <p:cNvSpPr>
              <a:spLocks noChangeArrowheads="1"/>
            </p:cNvSpPr>
            <p:nvPr/>
          </p:nvSpPr>
          <p:spPr bwMode="auto">
            <a:xfrm>
              <a:off x="1073" y="1501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6" name="Rectangle 295"/>
            <p:cNvSpPr>
              <a:spLocks noChangeArrowheads="1"/>
            </p:cNvSpPr>
            <p:nvPr/>
          </p:nvSpPr>
          <p:spPr bwMode="auto">
            <a:xfrm>
              <a:off x="1085" y="1558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7" name="Rectangle 296"/>
            <p:cNvSpPr>
              <a:spLocks noChangeArrowheads="1"/>
            </p:cNvSpPr>
            <p:nvPr/>
          </p:nvSpPr>
          <p:spPr bwMode="auto">
            <a:xfrm>
              <a:off x="1190" y="140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8" name="Rectangle 297"/>
            <p:cNvSpPr>
              <a:spLocks noChangeArrowheads="1"/>
            </p:cNvSpPr>
            <p:nvPr/>
          </p:nvSpPr>
          <p:spPr bwMode="auto">
            <a:xfrm>
              <a:off x="1238" y="1460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9" name="Rectangle 298"/>
            <p:cNvSpPr>
              <a:spLocks noChangeArrowheads="1"/>
            </p:cNvSpPr>
            <p:nvPr/>
          </p:nvSpPr>
          <p:spPr bwMode="auto">
            <a:xfrm>
              <a:off x="1260" y="1516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0" name="Rectangle 299"/>
            <p:cNvSpPr>
              <a:spLocks noChangeArrowheads="1"/>
            </p:cNvSpPr>
            <p:nvPr/>
          </p:nvSpPr>
          <p:spPr bwMode="auto">
            <a:xfrm>
              <a:off x="1245" y="1404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187" y="1463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1199" y="1520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3" name="Rectangle 302"/>
            <p:cNvSpPr>
              <a:spLocks noChangeArrowheads="1"/>
            </p:cNvSpPr>
            <p:nvPr/>
          </p:nvSpPr>
          <p:spPr bwMode="auto">
            <a:xfrm>
              <a:off x="1312" y="1416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4" name="Rectangle 303"/>
            <p:cNvSpPr>
              <a:spLocks noChangeArrowheads="1"/>
            </p:cNvSpPr>
            <p:nvPr/>
          </p:nvSpPr>
          <p:spPr bwMode="auto">
            <a:xfrm>
              <a:off x="1092" y="168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5" name="Rectangle 304"/>
            <p:cNvSpPr>
              <a:spLocks noChangeArrowheads="1"/>
            </p:cNvSpPr>
            <p:nvPr/>
          </p:nvSpPr>
          <p:spPr bwMode="auto">
            <a:xfrm>
              <a:off x="1114" y="173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" name="Rectangle 305"/>
            <p:cNvSpPr>
              <a:spLocks noChangeArrowheads="1"/>
            </p:cNvSpPr>
            <p:nvPr/>
          </p:nvSpPr>
          <p:spPr bwMode="auto">
            <a:xfrm>
              <a:off x="1099" y="1627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7" name="Rectangle 306"/>
            <p:cNvSpPr>
              <a:spLocks noChangeArrowheads="1"/>
            </p:cNvSpPr>
            <p:nvPr/>
          </p:nvSpPr>
          <p:spPr bwMode="auto">
            <a:xfrm>
              <a:off x="1309" y="147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8" name="Rectangle 307"/>
            <p:cNvSpPr>
              <a:spLocks noChangeArrowheads="1"/>
            </p:cNvSpPr>
            <p:nvPr/>
          </p:nvSpPr>
          <p:spPr bwMode="auto">
            <a:xfrm>
              <a:off x="1321" y="152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9" name="Rectangle 308"/>
            <p:cNvSpPr>
              <a:spLocks noChangeArrowheads="1"/>
            </p:cNvSpPr>
            <p:nvPr/>
          </p:nvSpPr>
          <p:spPr bwMode="auto">
            <a:xfrm>
              <a:off x="1283" y="159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1330" y="164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1" name="Rectangle 310"/>
            <p:cNvSpPr>
              <a:spLocks noChangeArrowheads="1"/>
            </p:cNvSpPr>
            <p:nvPr/>
          </p:nvSpPr>
          <p:spPr bwMode="auto">
            <a:xfrm>
              <a:off x="1352" y="1700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1338" y="1589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3" name="Rectangle 312"/>
            <p:cNvSpPr>
              <a:spLocks noChangeArrowheads="1"/>
            </p:cNvSpPr>
            <p:nvPr/>
          </p:nvSpPr>
          <p:spPr bwMode="auto">
            <a:xfrm>
              <a:off x="1279" y="1648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1292" y="1705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5" name="Rectangle 314"/>
            <p:cNvSpPr>
              <a:spLocks noChangeArrowheads="1"/>
            </p:cNvSpPr>
            <p:nvPr/>
          </p:nvSpPr>
          <p:spPr bwMode="auto">
            <a:xfrm>
              <a:off x="1227" y="157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1310" y="1768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7" name="Rectangle 316"/>
            <p:cNvSpPr>
              <a:spLocks noChangeArrowheads="1"/>
            </p:cNvSpPr>
            <p:nvPr/>
          </p:nvSpPr>
          <p:spPr bwMode="auto">
            <a:xfrm>
              <a:off x="1444" y="1641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1492" y="1693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1514" y="1749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1500" y="1637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1441" y="1696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1453" y="1753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1357" y="1466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405" y="151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1427" y="157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1413" y="146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1354" y="1520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1366" y="157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1471" y="142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1519" y="147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1541" y="1535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1526" y="1423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468" y="148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480" y="1539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1593" y="1435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1373" y="170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1395" y="175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1380" y="164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1590" y="149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1602" y="154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1564" y="1612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1611" y="166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1633" y="1719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1619" y="1608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1560" y="166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1573" y="1724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1508" y="158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482" y="176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9" y="180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50" y="185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36" y="175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479" y="180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491" y="1860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593" y="172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39" y="177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61" y="182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646" y="1722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589" y="1775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602" y="1826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" name="Rectangle 359"/>
            <p:cNvSpPr>
              <a:spLocks noChangeArrowheads="1"/>
            </p:cNvSpPr>
            <p:nvPr/>
          </p:nvSpPr>
          <p:spPr bwMode="auto">
            <a:xfrm>
              <a:off x="711" y="1733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" name="Rectangle 360"/>
            <p:cNvSpPr>
              <a:spLocks noChangeArrowheads="1"/>
            </p:cNvSpPr>
            <p:nvPr/>
          </p:nvSpPr>
          <p:spPr bwMode="auto">
            <a:xfrm>
              <a:off x="708" y="1782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2" name="Rectangle 361"/>
            <p:cNvSpPr>
              <a:spLocks noChangeArrowheads="1"/>
            </p:cNvSpPr>
            <p:nvPr/>
          </p:nvSpPr>
          <p:spPr bwMode="auto">
            <a:xfrm>
              <a:off x="720" y="183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3" name="Rectangle 362"/>
            <p:cNvSpPr>
              <a:spLocks noChangeArrowheads="1"/>
            </p:cNvSpPr>
            <p:nvPr/>
          </p:nvSpPr>
          <p:spPr bwMode="auto">
            <a:xfrm>
              <a:off x="628" y="187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4" name="Rectangle 363"/>
            <p:cNvSpPr>
              <a:spLocks noChangeArrowheads="1"/>
            </p:cNvSpPr>
            <p:nvPr/>
          </p:nvSpPr>
          <p:spPr bwMode="auto">
            <a:xfrm>
              <a:off x="756" y="177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5" name="Rectangle 364"/>
            <p:cNvSpPr>
              <a:spLocks noChangeArrowheads="1"/>
            </p:cNvSpPr>
            <p:nvPr/>
          </p:nvSpPr>
          <p:spPr bwMode="auto">
            <a:xfrm>
              <a:off x="803" y="182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6" name="Rectangle 365"/>
            <p:cNvSpPr>
              <a:spLocks noChangeArrowheads="1"/>
            </p:cNvSpPr>
            <p:nvPr/>
          </p:nvSpPr>
          <p:spPr bwMode="auto">
            <a:xfrm>
              <a:off x="824" y="187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7" name="Rectangle 366"/>
            <p:cNvSpPr>
              <a:spLocks noChangeArrowheads="1"/>
            </p:cNvSpPr>
            <p:nvPr/>
          </p:nvSpPr>
          <p:spPr bwMode="auto">
            <a:xfrm>
              <a:off x="810" y="177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" name="Rectangle 367"/>
            <p:cNvSpPr>
              <a:spLocks noChangeArrowheads="1"/>
            </p:cNvSpPr>
            <p:nvPr/>
          </p:nvSpPr>
          <p:spPr bwMode="auto">
            <a:xfrm>
              <a:off x="753" y="182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" name="Rectangle 368"/>
            <p:cNvSpPr>
              <a:spLocks noChangeArrowheads="1"/>
            </p:cNvSpPr>
            <p:nvPr/>
          </p:nvSpPr>
          <p:spPr bwMode="auto">
            <a:xfrm>
              <a:off x="765" y="1877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0" name="Rectangle 369"/>
            <p:cNvSpPr>
              <a:spLocks noChangeArrowheads="1"/>
            </p:cNvSpPr>
            <p:nvPr/>
          </p:nvSpPr>
          <p:spPr bwMode="auto">
            <a:xfrm>
              <a:off x="867" y="1743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1" name="Rectangle 370"/>
            <p:cNvSpPr>
              <a:spLocks noChangeArrowheads="1"/>
            </p:cNvSpPr>
            <p:nvPr/>
          </p:nvSpPr>
          <p:spPr bwMode="auto">
            <a:xfrm>
              <a:off x="913" y="178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2" name="Rectangle 371"/>
            <p:cNvSpPr>
              <a:spLocks noChangeArrowheads="1"/>
            </p:cNvSpPr>
            <p:nvPr/>
          </p:nvSpPr>
          <p:spPr bwMode="auto">
            <a:xfrm>
              <a:off x="935" y="183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3" name="Rectangle 372"/>
            <p:cNvSpPr>
              <a:spLocks noChangeArrowheads="1"/>
            </p:cNvSpPr>
            <p:nvPr/>
          </p:nvSpPr>
          <p:spPr bwMode="auto">
            <a:xfrm>
              <a:off x="920" y="173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4" name="Rectangle 373"/>
            <p:cNvSpPr>
              <a:spLocks noChangeArrowheads="1"/>
            </p:cNvSpPr>
            <p:nvPr/>
          </p:nvSpPr>
          <p:spPr bwMode="auto">
            <a:xfrm>
              <a:off x="863" y="1792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5" name="Rectangle 374"/>
            <p:cNvSpPr>
              <a:spLocks noChangeArrowheads="1"/>
            </p:cNvSpPr>
            <p:nvPr/>
          </p:nvSpPr>
          <p:spPr bwMode="auto">
            <a:xfrm>
              <a:off x="876" y="184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6" name="Rectangle 375"/>
            <p:cNvSpPr>
              <a:spLocks noChangeArrowheads="1"/>
            </p:cNvSpPr>
            <p:nvPr/>
          </p:nvSpPr>
          <p:spPr bwMode="auto">
            <a:xfrm>
              <a:off x="985" y="175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7" name="Rectangle 376"/>
            <p:cNvSpPr>
              <a:spLocks noChangeArrowheads="1"/>
            </p:cNvSpPr>
            <p:nvPr/>
          </p:nvSpPr>
          <p:spPr bwMode="auto">
            <a:xfrm>
              <a:off x="982" y="179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8" name="Rectangle 377"/>
            <p:cNvSpPr>
              <a:spLocks noChangeArrowheads="1"/>
            </p:cNvSpPr>
            <p:nvPr/>
          </p:nvSpPr>
          <p:spPr bwMode="auto">
            <a:xfrm>
              <a:off x="994" y="185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9" name="Rectangle 378"/>
            <p:cNvSpPr>
              <a:spLocks noChangeArrowheads="1"/>
            </p:cNvSpPr>
            <p:nvPr/>
          </p:nvSpPr>
          <p:spPr bwMode="auto">
            <a:xfrm>
              <a:off x="1076" y="176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" name="Rectangle 379"/>
            <p:cNvSpPr>
              <a:spLocks noChangeArrowheads="1"/>
            </p:cNvSpPr>
            <p:nvPr/>
          </p:nvSpPr>
          <p:spPr bwMode="auto">
            <a:xfrm>
              <a:off x="1124" y="181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1" name="Rectangle 380"/>
            <p:cNvSpPr>
              <a:spLocks noChangeArrowheads="1"/>
            </p:cNvSpPr>
            <p:nvPr/>
          </p:nvSpPr>
          <p:spPr bwMode="auto">
            <a:xfrm>
              <a:off x="1146" y="1872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2" name="Rectangle 381"/>
            <p:cNvSpPr>
              <a:spLocks noChangeArrowheads="1"/>
            </p:cNvSpPr>
            <p:nvPr/>
          </p:nvSpPr>
          <p:spPr bwMode="auto">
            <a:xfrm>
              <a:off x="1132" y="176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3" name="Rectangle 382"/>
            <p:cNvSpPr>
              <a:spLocks noChangeArrowheads="1"/>
            </p:cNvSpPr>
            <p:nvPr/>
          </p:nvSpPr>
          <p:spPr bwMode="auto">
            <a:xfrm>
              <a:off x="1073" y="1819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4" name="Rectangle 383"/>
            <p:cNvSpPr>
              <a:spLocks noChangeArrowheads="1"/>
            </p:cNvSpPr>
            <p:nvPr/>
          </p:nvSpPr>
          <p:spPr bwMode="auto">
            <a:xfrm>
              <a:off x="1190" y="172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5" name="Rectangle 384"/>
            <p:cNvSpPr>
              <a:spLocks noChangeArrowheads="1"/>
            </p:cNvSpPr>
            <p:nvPr/>
          </p:nvSpPr>
          <p:spPr bwMode="auto">
            <a:xfrm>
              <a:off x="1238" y="177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6" name="Rectangle 385"/>
            <p:cNvSpPr>
              <a:spLocks noChangeArrowheads="1"/>
            </p:cNvSpPr>
            <p:nvPr/>
          </p:nvSpPr>
          <p:spPr bwMode="auto">
            <a:xfrm>
              <a:off x="1260" y="1834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7" name="Rectangle 386"/>
            <p:cNvSpPr>
              <a:spLocks noChangeArrowheads="1"/>
            </p:cNvSpPr>
            <p:nvPr/>
          </p:nvSpPr>
          <p:spPr bwMode="auto">
            <a:xfrm>
              <a:off x="1245" y="1722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8" name="Rectangle 387"/>
            <p:cNvSpPr>
              <a:spLocks noChangeArrowheads="1"/>
            </p:cNvSpPr>
            <p:nvPr/>
          </p:nvSpPr>
          <p:spPr bwMode="auto">
            <a:xfrm>
              <a:off x="1187" y="178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9" name="Rectangle 388"/>
            <p:cNvSpPr>
              <a:spLocks noChangeArrowheads="1"/>
            </p:cNvSpPr>
            <p:nvPr/>
          </p:nvSpPr>
          <p:spPr bwMode="auto">
            <a:xfrm>
              <a:off x="1199" y="183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0" name="Rectangle 389"/>
            <p:cNvSpPr>
              <a:spLocks noChangeArrowheads="1"/>
            </p:cNvSpPr>
            <p:nvPr/>
          </p:nvSpPr>
          <p:spPr bwMode="auto">
            <a:xfrm>
              <a:off x="1312" y="1734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1" name="Rectangle 390"/>
            <p:cNvSpPr>
              <a:spLocks noChangeArrowheads="1"/>
            </p:cNvSpPr>
            <p:nvPr/>
          </p:nvSpPr>
          <p:spPr bwMode="auto">
            <a:xfrm>
              <a:off x="1309" y="1789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2" name="Rectangle 391"/>
            <p:cNvSpPr>
              <a:spLocks noChangeArrowheads="1"/>
            </p:cNvSpPr>
            <p:nvPr/>
          </p:nvSpPr>
          <p:spPr bwMode="auto">
            <a:xfrm>
              <a:off x="1321" y="1846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3" name="Rectangle 392"/>
            <p:cNvSpPr>
              <a:spLocks noChangeArrowheads="1"/>
            </p:cNvSpPr>
            <p:nvPr/>
          </p:nvSpPr>
          <p:spPr bwMode="auto">
            <a:xfrm>
              <a:off x="1357" y="178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4" name="Rectangle 393"/>
            <p:cNvSpPr>
              <a:spLocks noChangeArrowheads="1"/>
            </p:cNvSpPr>
            <p:nvPr/>
          </p:nvSpPr>
          <p:spPr bwMode="auto">
            <a:xfrm>
              <a:off x="1405" y="183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5" name="Rectangle 394"/>
            <p:cNvSpPr>
              <a:spLocks noChangeArrowheads="1"/>
            </p:cNvSpPr>
            <p:nvPr/>
          </p:nvSpPr>
          <p:spPr bwMode="auto">
            <a:xfrm>
              <a:off x="1413" y="177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6" name="Rectangle 395"/>
            <p:cNvSpPr>
              <a:spLocks noChangeArrowheads="1"/>
            </p:cNvSpPr>
            <p:nvPr/>
          </p:nvSpPr>
          <p:spPr bwMode="auto">
            <a:xfrm>
              <a:off x="1354" y="1838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7" name="Rectangle 396"/>
            <p:cNvSpPr>
              <a:spLocks noChangeArrowheads="1"/>
            </p:cNvSpPr>
            <p:nvPr/>
          </p:nvSpPr>
          <p:spPr bwMode="auto">
            <a:xfrm>
              <a:off x="1471" y="174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8" name="Rectangle 397"/>
            <p:cNvSpPr>
              <a:spLocks noChangeArrowheads="1"/>
            </p:cNvSpPr>
            <p:nvPr/>
          </p:nvSpPr>
          <p:spPr bwMode="auto">
            <a:xfrm>
              <a:off x="1519" y="1797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9" name="Rectangle 398"/>
            <p:cNvSpPr>
              <a:spLocks noChangeArrowheads="1"/>
            </p:cNvSpPr>
            <p:nvPr/>
          </p:nvSpPr>
          <p:spPr bwMode="auto">
            <a:xfrm>
              <a:off x="1541" y="185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0" name="Rectangle 399"/>
            <p:cNvSpPr>
              <a:spLocks noChangeArrowheads="1"/>
            </p:cNvSpPr>
            <p:nvPr/>
          </p:nvSpPr>
          <p:spPr bwMode="auto">
            <a:xfrm>
              <a:off x="1526" y="1741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1" name="Rectangle 400"/>
            <p:cNvSpPr>
              <a:spLocks noChangeArrowheads="1"/>
            </p:cNvSpPr>
            <p:nvPr/>
          </p:nvSpPr>
          <p:spPr bwMode="auto">
            <a:xfrm>
              <a:off x="1468" y="180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2" name="Rectangle 401"/>
            <p:cNvSpPr>
              <a:spLocks noChangeArrowheads="1"/>
            </p:cNvSpPr>
            <p:nvPr/>
          </p:nvSpPr>
          <p:spPr bwMode="auto">
            <a:xfrm>
              <a:off x="1480" y="185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3" name="Rectangle 402"/>
            <p:cNvSpPr>
              <a:spLocks noChangeArrowheads="1"/>
            </p:cNvSpPr>
            <p:nvPr/>
          </p:nvSpPr>
          <p:spPr bwMode="auto">
            <a:xfrm>
              <a:off x="1593" y="175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4" name="Rectangle 403"/>
            <p:cNvSpPr>
              <a:spLocks noChangeArrowheads="1"/>
            </p:cNvSpPr>
            <p:nvPr/>
          </p:nvSpPr>
          <p:spPr bwMode="auto">
            <a:xfrm>
              <a:off x="1590" y="1808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5" name="Rectangle 404"/>
            <p:cNvSpPr>
              <a:spLocks noChangeArrowheads="1"/>
            </p:cNvSpPr>
            <p:nvPr/>
          </p:nvSpPr>
          <p:spPr bwMode="auto">
            <a:xfrm>
              <a:off x="1602" y="1865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6" name="Rectangle 405"/>
            <p:cNvSpPr>
              <a:spLocks noChangeArrowheads="1"/>
            </p:cNvSpPr>
            <p:nvPr/>
          </p:nvSpPr>
          <p:spPr bwMode="auto">
            <a:xfrm>
              <a:off x="1058" y="165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7" name="Rectangle 406"/>
            <p:cNvSpPr>
              <a:spLocks noChangeArrowheads="1"/>
            </p:cNvSpPr>
            <p:nvPr/>
          </p:nvSpPr>
          <p:spPr bwMode="auto">
            <a:xfrm>
              <a:off x="1080" y="171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8" name="Rectangle 407"/>
            <p:cNvSpPr>
              <a:spLocks noChangeArrowheads="1"/>
            </p:cNvSpPr>
            <p:nvPr/>
          </p:nvSpPr>
          <p:spPr bwMode="auto">
            <a:xfrm>
              <a:off x="1066" y="160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9" name="Rectangle 408"/>
            <p:cNvSpPr>
              <a:spLocks noChangeArrowheads="1"/>
            </p:cNvSpPr>
            <p:nvPr/>
          </p:nvSpPr>
          <p:spPr bwMode="auto">
            <a:xfrm>
              <a:off x="1019" y="171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0" name="Rectangle 409"/>
            <p:cNvSpPr>
              <a:spLocks noChangeArrowheads="1"/>
            </p:cNvSpPr>
            <p:nvPr/>
          </p:nvSpPr>
          <p:spPr bwMode="auto">
            <a:xfrm>
              <a:off x="1124" y="156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1" name="Rectangle 410"/>
            <p:cNvSpPr>
              <a:spLocks noChangeArrowheads="1"/>
            </p:cNvSpPr>
            <p:nvPr/>
          </p:nvSpPr>
          <p:spPr bwMode="auto">
            <a:xfrm>
              <a:off x="1121" y="162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" name="Rectangle 411"/>
            <p:cNvSpPr>
              <a:spLocks noChangeArrowheads="1"/>
            </p:cNvSpPr>
            <p:nvPr/>
          </p:nvSpPr>
          <p:spPr bwMode="auto">
            <a:xfrm>
              <a:off x="1026" y="184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" name="Rectangle 412"/>
            <p:cNvSpPr>
              <a:spLocks noChangeArrowheads="1"/>
            </p:cNvSpPr>
            <p:nvPr/>
          </p:nvSpPr>
          <p:spPr bwMode="auto">
            <a:xfrm>
              <a:off x="1033" y="178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18" name="Group 413"/>
          <p:cNvGrpSpPr>
            <a:grpSpLocks/>
          </p:cNvGrpSpPr>
          <p:nvPr/>
        </p:nvGrpSpPr>
        <p:grpSpPr bwMode="auto">
          <a:xfrm>
            <a:off x="4344993" y="3111501"/>
            <a:ext cx="1893887" cy="666750"/>
            <a:chOff x="479" y="1404"/>
            <a:chExt cx="1193" cy="504"/>
          </a:xfrm>
        </p:grpSpPr>
        <p:sp>
          <p:nvSpPr>
            <p:cNvPr id="415" name="Rectangle 414"/>
            <p:cNvSpPr>
              <a:spLocks noChangeArrowheads="1"/>
            </p:cNvSpPr>
            <p:nvPr/>
          </p:nvSpPr>
          <p:spPr bwMode="auto">
            <a:xfrm>
              <a:off x="567" y="160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6" name="Rectangle 415"/>
            <p:cNvSpPr>
              <a:spLocks noChangeArrowheads="1"/>
            </p:cNvSpPr>
            <p:nvPr/>
          </p:nvSpPr>
          <p:spPr bwMode="auto">
            <a:xfrm>
              <a:off x="613" y="164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7" name="Rectangle 416"/>
            <p:cNvSpPr>
              <a:spLocks noChangeArrowheads="1"/>
            </p:cNvSpPr>
            <p:nvPr/>
          </p:nvSpPr>
          <p:spPr bwMode="auto">
            <a:xfrm>
              <a:off x="635" y="169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8" name="Rectangle 417"/>
            <p:cNvSpPr>
              <a:spLocks noChangeArrowheads="1"/>
            </p:cNvSpPr>
            <p:nvPr/>
          </p:nvSpPr>
          <p:spPr bwMode="auto">
            <a:xfrm>
              <a:off x="621" y="159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9" name="Rectangle 418"/>
            <p:cNvSpPr>
              <a:spLocks noChangeArrowheads="1"/>
            </p:cNvSpPr>
            <p:nvPr/>
          </p:nvSpPr>
          <p:spPr bwMode="auto">
            <a:xfrm>
              <a:off x="564" y="164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0" name="Rectangle 419"/>
            <p:cNvSpPr>
              <a:spLocks noChangeArrowheads="1"/>
            </p:cNvSpPr>
            <p:nvPr/>
          </p:nvSpPr>
          <p:spPr bwMode="auto">
            <a:xfrm>
              <a:off x="576" y="170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1" name="Rectangle 420"/>
            <p:cNvSpPr>
              <a:spLocks noChangeArrowheads="1"/>
            </p:cNvSpPr>
            <p:nvPr/>
          </p:nvSpPr>
          <p:spPr bwMode="auto">
            <a:xfrm>
              <a:off x="482" y="144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2" name="Rectangle 421"/>
            <p:cNvSpPr>
              <a:spLocks noChangeArrowheads="1"/>
            </p:cNvSpPr>
            <p:nvPr/>
          </p:nvSpPr>
          <p:spPr bwMode="auto">
            <a:xfrm>
              <a:off x="529" y="148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3" name="Rectangle 422"/>
            <p:cNvSpPr>
              <a:spLocks noChangeArrowheads="1"/>
            </p:cNvSpPr>
            <p:nvPr/>
          </p:nvSpPr>
          <p:spPr bwMode="auto">
            <a:xfrm>
              <a:off x="550" y="153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4" name="Rectangle 423"/>
            <p:cNvSpPr>
              <a:spLocks noChangeArrowheads="1"/>
            </p:cNvSpPr>
            <p:nvPr/>
          </p:nvSpPr>
          <p:spPr bwMode="auto">
            <a:xfrm>
              <a:off x="536" y="1438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5" name="Rectangle 424"/>
            <p:cNvSpPr>
              <a:spLocks noChangeArrowheads="1"/>
            </p:cNvSpPr>
            <p:nvPr/>
          </p:nvSpPr>
          <p:spPr bwMode="auto">
            <a:xfrm>
              <a:off x="479" y="149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6" name="Rectangle 425"/>
            <p:cNvSpPr>
              <a:spLocks noChangeArrowheads="1"/>
            </p:cNvSpPr>
            <p:nvPr/>
          </p:nvSpPr>
          <p:spPr bwMode="auto">
            <a:xfrm>
              <a:off x="491" y="1542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7" name="Rectangle 426"/>
            <p:cNvSpPr>
              <a:spLocks noChangeArrowheads="1"/>
            </p:cNvSpPr>
            <p:nvPr/>
          </p:nvSpPr>
          <p:spPr bwMode="auto">
            <a:xfrm>
              <a:off x="593" y="1408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8" name="Rectangle 427"/>
            <p:cNvSpPr>
              <a:spLocks noChangeArrowheads="1"/>
            </p:cNvSpPr>
            <p:nvPr/>
          </p:nvSpPr>
          <p:spPr bwMode="auto">
            <a:xfrm>
              <a:off x="639" y="145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9" name="Rectangle 428"/>
            <p:cNvSpPr>
              <a:spLocks noChangeArrowheads="1"/>
            </p:cNvSpPr>
            <p:nvPr/>
          </p:nvSpPr>
          <p:spPr bwMode="auto">
            <a:xfrm>
              <a:off x="661" y="150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646" y="14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589" y="1457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02" y="150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711" y="141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497" y="165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518" y="170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504" y="16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708" y="1464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720" y="151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683" y="157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729" y="162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751" y="167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736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679" y="1623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692" y="1674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628" y="1553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539" y="175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480" y="175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709" y="173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17" y="176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841" y="161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887" y="166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909" y="171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895" y="161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838" y="166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850" y="1717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756" y="145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803" y="150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824" y="1556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810" y="1455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753" y="1508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765" y="1559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867" y="142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913" y="1471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935" y="152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920" y="14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863" y="1474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876" y="152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985" y="143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771" y="167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792" y="172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1" name="Rectangle 470"/>
            <p:cNvSpPr>
              <a:spLocks noChangeArrowheads="1"/>
            </p:cNvSpPr>
            <p:nvPr/>
          </p:nvSpPr>
          <p:spPr bwMode="auto">
            <a:xfrm>
              <a:off x="778" y="16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2" name="Rectangle 471"/>
            <p:cNvSpPr>
              <a:spLocks noChangeArrowheads="1"/>
            </p:cNvSpPr>
            <p:nvPr/>
          </p:nvSpPr>
          <p:spPr bwMode="auto">
            <a:xfrm>
              <a:off x="982" y="148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3" name="Rectangle 472"/>
            <p:cNvSpPr>
              <a:spLocks noChangeArrowheads="1"/>
            </p:cNvSpPr>
            <p:nvPr/>
          </p:nvSpPr>
          <p:spPr bwMode="auto">
            <a:xfrm>
              <a:off x="994" y="1532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4" name="Rectangle 473"/>
            <p:cNvSpPr>
              <a:spLocks noChangeArrowheads="1"/>
            </p:cNvSpPr>
            <p:nvPr/>
          </p:nvSpPr>
          <p:spPr bwMode="auto">
            <a:xfrm>
              <a:off x="957" y="159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5" name="Rectangle 474"/>
            <p:cNvSpPr>
              <a:spLocks noChangeArrowheads="1"/>
            </p:cNvSpPr>
            <p:nvPr/>
          </p:nvSpPr>
          <p:spPr bwMode="auto">
            <a:xfrm>
              <a:off x="1003" y="163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6" name="Rectangle 475"/>
            <p:cNvSpPr>
              <a:spLocks noChangeArrowheads="1"/>
            </p:cNvSpPr>
            <p:nvPr/>
          </p:nvSpPr>
          <p:spPr bwMode="auto">
            <a:xfrm>
              <a:off x="1025" y="168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7" name="Rectangle 476"/>
            <p:cNvSpPr>
              <a:spLocks noChangeArrowheads="1"/>
            </p:cNvSpPr>
            <p:nvPr/>
          </p:nvSpPr>
          <p:spPr bwMode="auto">
            <a:xfrm>
              <a:off x="1010" y="1587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8" name="Rectangle 477"/>
            <p:cNvSpPr>
              <a:spLocks noChangeArrowheads="1"/>
            </p:cNvSpPr>
            <p:nvPr/>
          </p:nvSpPr>
          <p:spPr bwMode="auto">
            <a:xfrm>
              <a:off x="953" y="1640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9" name="Rectangle 478"/>
            <p:cNvSpPr>
              <a:spLocks noChangeArrowheads="1"/>
            </p:cNvSpPr>
            <p:nvPr/>
          </p:nvSpPr>
          <p:spPr bwMode="auto">
            <a:xfrm>
              <a:off x="966" y="169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0" name="Rectangle 479"/>
            <p:cNvSpPr>
              <a:spLocks noChangeArrowheads="1"/>
            </p:cNvSpPr>
            <p:nvPr/>
          </p:nvSpPr>
          <p:spPr bwMode="auto">
            <a:xfrm>
              <a:off x="902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1" name="Rectangle 480"/>
            <p:cNvSpPr>
              <a:spLocks noChangeArrowheads="1"/>
            </p:cNvSpPr>
            <p:nvPr/>
          </p:nvSpPr>
          <p:spPr bwMode="auto">
            <a:xfrm>
              <a:off x="813" y="177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2" name="Rectangle 481"/>
            <p:cNvSpPr>
              <a:spLocks noChangeArrowheads="1"/>
            </p:cNvSpPr>
            <p:nvPr/>
          </p:nvSpPr>
          <p:spPr bwMode="auto">
            <a:xfrm>
              <a:off x="754" y="177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3" name="Rectangle 482"/>
            <p:cNvSpPr>
              <a:spLocks noChangeArrowheads="1"/>
            </p:cNvSpPr>
            <p:nvPr/>
          </p:nvSpPr>
          <p:spPr bwMode="auto">
            <a:xfrm>
              <a:off x="983" y="174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4" name="Rectangle 483"/>
            <p:cNvSpPr>
              <a:spLocks noChangeArrowheads="1"/>
            </p:cNvSpPr>
            <p:nvPr/>
          </p:nvSpPr>
          <p:spPr bwMode="auto">
            <a:xfrm>
              <a:off x="1163" y="1622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5" name="Rectangle 484"/>
            <p:cNvSpPr>
              <a:spLocks noChangeArrowheads="1"/>
            </p:cNvSpPr>
            <p:nvPr/>
          </p:nvSpPr>
          <p:spPr bwMode="auto">
            <a:xfrm>
              <a:off x="1211" y="1674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6" name="Rectangle 485"/>
            <p:cNvSpPr>
              <a:spLocks noChangeArrowheads="1"/>
            </p:cNvSpPr>
            <p:nvPr/>
          </p:nvSpPr>
          <p:spPr bwMode="auto">
            <a:xfrm>
              <a:off x="1233" y="1730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7" name="Rectangle 486"/>
            <p:cNvSpPr>
              <a:spLocks noChangeArrowheads="1"/>
            </p:cNvSpPr>
            <p:nvPr/>
          </p:nvSpPr>
          <p:spPr bwMode="auto">
            <a:xfrm>
              <a:off x="1219" y="1618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8" name="Rectangle 487"/>
            <p:cNvSpPr>
              <a:spLocks noChangeArrowheads="1"/>
            </p:cNvSpPr>
            <p:nvPr/>
          </p:nvSpPr>
          <p:spPr bwMode="auto">
            <a:xfrm>
              <a:off x="1160" y="167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9" name="Rectangle 488"/>
            <p:cNvSpPr>
              <a:spLocks noChangeArrowheads="1"/>
            </p:cNvSpPr>
            <p:nvPr/>
          </p:nvSpPr>
          <p:spPr bwMode="auto">
            <a:xfrm>
              <a:off x="1172" y="1734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0" name="Rectangle 489"/>
            <p:cNvSpPr>
              <a:spLocks noChangeArrowheads="1"/>
            </p:cNvSpPr>
            <p:nvPr/>
          </p:nvSpPr>
          <p:spPr bwMode="auto">
            <a:xfrm>
              <a:off x="1076" y="1447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1" name="Rectangle 490"/>
            <p:cNvSpPr>
              <a:spLocks noChangeArrowheads="1"/>
            </p:cNvSpPr>
            <p:nvPr/>
          </p:nvSpPr>
          <p:spPr bwMode="auto">
            <a:xfrm>
              <a:off x="1124" y="149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2" name="Rectangle 491"/>
            <p:cNvSpPr>
              <a:spLocks noChangeArrowheads="1"/>
            </p:cNvSpPr>
            <p:nvPr/>
          </p:nvSpPr>
          <p:spPr bwMode="auto">
            <a:xfrm>
              <a:off x="1146" y="155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3" name="Rectangle 492"/>
            <p:cNvSpPr>
              <a:spLocks noChangeArrowheads="1"/>
            </p:cNvSpPr>
            <p:nvPr/>
          </p:nvSpPr>
          <p:spPr bwMode="auto">
            <a:xfrm>
              <a:off x="1132" y="1442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4" name="Rectangle 493"/>
            <p:cNvSpPr>
              <a:spLocks noChangeArrowheads="1"/>
            </p:cNvSpPr>
            <p:nvPr/>
          </p:nvSpPr>
          <p:spPr bwMode="auto">
            <a:xfrm>
              <a:off x="1073" y="1501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5" name="Rectangle 494"/>
            <p:cNvSpPr>
              <a:spLocks noChangeArrowheads="1"/>
            </p:cNvSpPr>
            <p:nvPr/>
          </p:nvSpPr>
          <p:spPr bwMode="auto">
            <a:xfrm>
              <a:off x="1085" y="1558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6" name="Rectangle 495"/>
            <p:cNvSpPr>
              <a:spLocks noChangeArrowheads="1"/>
            </p:cNvSpPr>
            <p:nvPr/>
          </p:nvSpPr>
          <p:spPr bwMode="auto">
            <a:xfrm>
              <a:off x="1190" y="140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7" name="Rectangle 496"/>
            <p:cNvSpPr>
              <a:spLocks noChangeArrowheads="1"/>
            </p:cNvSpPr>
            <p:nvPr/>
          </p:nvSpPr>
          <p:spPr bwMode="auto">
            <a:xfrm>
              <a:off x="1238" y="1460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8" name="Rectangle 497"/>
            <p:cNvSpPr>
              <a:spLocks noChangeArrowheads="1"/>
            </p:cNvSpPr>
            <p:nvPr/>
          </p:nvSpPr>
          <p:spPr bwMode="auto">
            <a:xfrm>
              <a:off x="1260" y="1516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9" name="Rectangle 498"/>
            <p:cNvSpPr>
              <a:spLocks noChangeArrowheads="1"/>
            </p:cNvSpPr>
            <p:nvPr/>
          </p:nvSpPr>
          <p:spPr bwMode="auto">
            <a:xfrm>
              <a:off x="1245" y="1404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0" name="Rectangle 499"/>
            <p:cNvSpPr>
              <a:spLocks noChangeArrowheads="1"/>
            </p:cNvSpPr>
            <p:nvPr/>
          </p:nvSpPr>
          <p:spPr bwMode="auto">
            <a:xfrm>
              <a:off x="1187" y="1463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1" name="Rectangle 500"/>
            <p:cNvSpPr>
              <a:spLocks noChangeArrowheads="1"/>
            </p:cNvSpPr>
            <p:nvPr/>
          </p:nvSpPr>
          <p:spPr bwMode="auto">
            <a:xfrm>
              <a:off x="1199" y="1520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2" name="Rectangle 501"/>
            <p:cNvSpPr>
              <a:spLocks noChangeArrowheads="1"/>
            </p:cNvSpPr>
            <p:nvPr/>
          </p:nvSpPr>
          <p:spPr bwMode="auto">
            <a:xfrm>
              <a:off x="1312" y="1416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3" name="Rectangle 502"/>
            <p:cNvSpPr>
              <a:spLocks noChangeArrowheads="1"/>
            </p:cNvSpPr>
            <p:nvPr/>
          </p:nvSpPr>
          <p:spPr bwMode="auto">
            <a:xfrm>
              <a:off x="1092" y="168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4" name="Rectangle 503"/>
            <p:cNvSpPr>
              <a:spLocks noChangeArrowheads="1"/>
            </p:cNvSpPr>
            <p:nvPr/>
          </p:nvSpPr>
          <p:spPr bwMode="auto">
            <a:xfrm>
              <a:off x="1114" y="173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5" name="Rectangle 504"/>
            <p:cNvSpPr>
              <a:spLocks noChangeArrowheads="1"/>
            </p:cNvSpPr>
            <p:nvPr/>
          </p:nvSpPr>
          <p:spPr bwMode="auto">
            <a:xfrm>
              <a:off x="1099" y="1627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6" name="Rectangle 505"/>
            <p:cNvSpPr>
              <a:spLocks noChangeArrowheads="1"/>
            </p:cNvSpPr>
            <p:nvPr/>
          </p:nvSpPr>
          <p:spPr bwMode="auto">
            <a:xfrm>
              <a:off x="1309" y="147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7" name="Rectangle 506"/>
            <p:cNvSpPr>
              <a:spLocks noChangeArrowheads="1"/>
            </p:cNvSpPr>
            <p:nvPr/>
          </p:nvSpPr>
          <p:spPr bwMode="auto">
            <a:xfrm>
              <a:off x="1321" y="152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8" name="Rectangle 507"/>
            <p:cNvSpPr>
              <a:spLocks noChangeArrowheads="1"/>
            </p:cNvSpPr>
            <p:nvPr/>
          </p:nvSpPr>
          <p:spPr bwMode="auto">
            <a:xfrm>
              <a:off x="1283" y="159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9" name="Rectangle 508"/>
            <p:cNvSpPr>
              <a:spLocks noChangeArrowheads="1"/>
            </p:cNvSpPr>
            <p:nvPr/>
          </p:nvSpPr>
          <p:spPr bwMode="auto">
            <a:xfrm>
              <a:off x="1330" y="164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0" name="Rectangle 509"/>
            <p:cNvSpPr>
              <a:spLocks noChangeArrowheads="1"/>
            </p:cNvSpPr>
            <p:nvPr/>
          </p:nvSpPr>
          <p:spPr bwMode="auto">
            <a:xfrm>
              <a:off x="1352" y="1700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1" name="Rectangle 510"/>
            <p:cNvSpPr>
              <a:spLocks noChangeArrowheads="1"/>
            </p:cNvSpPr>
            <p:nvPr/>
          </p:nvSpPr>
          <p:spPr bwMode="auto">
            <a:xfrm>
              <a:off x="1338" y="1589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2" name="Rectangle 511"/>
            <p:cNvSpPr>
              <a:spLocks noChangeArrowheads="1"/>
            </p:cNvSpPr>
            <p:nvPr/>
          </p:nvSpPr>
          <p:spPr bwMode="auto">
            <a:xfrm>
              <a:off x="1279" y="1648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" name="Rectangle 512"/>
            <p:cNvSpPr>
              <a:spLocks noChangeArrowheads="1"/>
            </p:cNvSpPr>
            <p:nvPr/>
          </p:nvSpPr>
          <p:spPr bwMode="auto">
            <a:xfrm>
              <a:off x="1292" y="1705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" name="Rectangle 513"/>
            <p:cNvSpPr>
              <a:spLocks noChangeArrowheads="1"/>
            </p:cNvSpPr>
            <p:nvPr/>
          </p:nvSpPr>
          <p:spPr bwMode="auto">
            <a:xfrm>
              <a:off x="1227" y="157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" name="Rectangle 514"/>
            <p:cNvSpPr>
              <a:spLocks noChangeArrowheads="1"/>
            </p:cNvSpPr>
            <p:nvPr/>
          </p:nvSpPr>
          <p:spPr bwMode="auto">
            <a:xfrm>
              <a:off x="1310" y="1768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6" name="Rectangle 515"/>
            <p:cNvSpPr>
              <a:spLocks noChangeArrowheads="1"/>
            </p:cNvSpPr>
            <p:nvPr/>
          </p:nvSpPr>
          <p:spPr bwMode="auto">
            <a:xfrm>
              <a:off x="1444" y="1641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7" name="Rectangle 516"/>
            <p:cNvSpPr>
              <a:spLocks noChangeArrowheads="1"/>
            </p:cNvSpPr>
            <p:nvPr/>
          </p:nvSpPr>
          <p:spPr bwMode="auto">
            <a:xfrm>
              <a:off x="1492" y="1693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8" name="Rectangle 517"/>
            <p:cNvSpPr>
              <a:spLocks noChangeArrowheads="1"/>
            </p:cNvSpPr>
            <p:nvPr/>
          </p:nvSpPr>
          <p:spPr bwMode="auto">
            <a:xfrm>
              <a:off x="1514" y="1749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9" name="Rectangle 518"/>
            <p:cNvSpPr>
              <a:spLocks noChangeArrowheads="1"/>
            </p:cNvSpPr>
            <p:nvPr/>
          </p:nvSpPr>
          <p:spPr bwMode="auto">
            <a:xfrm>
              <a:off x="1500" y="1637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0" name="Rectangle 519"/>
            <p:cNvSpPr>
              <a:spLocks noChangeArrowheads="1"/>
            </p:cNvSpPr>
            <p:nvPr/>
          </p:nvSpPr>
          <p:spPr bwMode="auto">
            <a:xfrm>
              <a:off x="1441" y="1696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1" name="Rectangle 520"/>
            <p:cNvSpPr>
              <a:spLocks noChangeArrowheads="1"/>
            </p:cNvSpPr>
            <p:nvPr/>
          </p:nvSpPr>
          <p:spPr bwMode="auto">
            <a:xfrm>
              <a:off x="1453" y="1753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2" name="Rectangle 521"/>
            <p:cNvSpPr>
              <a:spLocks noChangeArrowheads="1"/>
            </p:cNvSpPr>
            <p:nvPr/>
          </p:nvSpPr>
          <p:spPr bwMode="auto">
            <a:xfrm>
              <a:off x="1357" y="1466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3" name="Rectangle 522"/>
            <p:cNvSpPr>
              <a:spLocks noChangeArrowheads="1"/>
            </p:cNvSpPr>
            <p:nvPr/>
          </p:nvSpPr>
          <p:spPr bwMode="auto">
            <a:xfrm>
              <a:off x="1405" y="151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4" name="Rectangle 523"/>
            <p:cNvSpPr>
              <a:spLocks noChangeArrowheads="1"/>
            </p:cNvSpPr>
            <p:nvPr/>
          </p:nvSpPr>
          <p:spPr bwMode="auto">
            <a:xfrm>
              <a:off x="1427" y="157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5" name="Rectangle 524"/>
            <p:cNvSpPr>
              <a:spLocks noChangeArrowheads="1"/>
            </p:cNvSpPr>
            <p:nvPr/>
          </p:nvSpPr>
          <p:spPr bwMode="auto">
            <a:xfrm>
              <a:off x="1413" y="146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6" name="Rectangle 525"/>
            <p:cNvSpPr>
              <a:spLocks noChangeArrowheads="1"/>
            </p:cNvSpPr>
            <p:nvPr/>
          </p:nvSpPr>
          <p:spPr bwMode="auto">
            <a:xfrm>
              <a:off x="1354" y="1520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7" name="Rectangle 526"/>
            <p:cNvSpPr>
              <a:spLocks noChangeArrowheads="1"/>
            </p:cNvSpPr>
            <p:nvPr/>
          </p:nvSpPr>
          <p:spPr bwMode="auto">
            <a:xfrm>
              <a:off x="1366" y="157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8" name="Rectangle 527"/>
            <p:cNvSpPr>
              <a:spLocks noChangeArrowheads="1"/>
            </p:cNvSpPr>
            <p:nvPr/>
          </p:nvSpPr>
          <p:spPr bwMode="auto">
            <a:xfrm>
              <a:off x="1471" y="142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9" name="Rectangle 528"/>
            <p:cNvSpPr>
              <a:spLocks noChangeArrowheads="1"/>
            </p:cNvSpPr>
            <p:nvPr/>
          </p:nvSpPr>
          <p:spPr bwMode="auto">
            <a:xfrm>
              <a:off x="1519" y="147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0" name="Rectangle 529"/>
            <p:cNvSpPr>
              <a:spLocks noChangeArrowheads="1"/>
            </p:cNvSpPr>
            <p:nvPr/>
          </p:nvSpPr>
          <p:spPr bwMode="auto">
            <a:xfrm>
              <a:off x="1541" y="1535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1" name="Rectangle 530"/>
            <p:cNvSpPr>
              <a:spLocks noChangeArrowheads="1"/>
            </p:cNvSpPr>
            <p:nvPr/>
          </p:nvSpPr>
          <p:spPr bwMode="auto">
            <a:xfrm>
              <a:off x="1526" y="1423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2" name="Rectangle 531"/>
            <p:cNvSpPr>
              <a:spLocks noChangeArrowheads="1"/>
            </p:cNvSpPr>
            <p:nvPr/>
          </p:nvSpPr>
          <p:spPr bwMode="auto">
            <a:xfrm>
              <a:off x="1468" y="148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3" name="Rectangle 532"/>
            <p:cNvSpPr>
              <a:spLocks noChangeArrowheads="1"/>
            </p:cNvSpPr>
            <p:nvPr/>
          </p:nvSpPr>
          <p:spPr bwMode="auto">
            <a:xfrm>
              <a:off x="1480" y="1539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4" name="Rectangle 533"/>
            <p:cNvSpPr>
              <a:spLocks noChangeArrowheads="1"/>
            </p:cNvSpPr>
            <p:nvPr/>
          </p:nvSpPr>
          <p:spPr bwMode="auto">
            <a:xfrm>
              <a:off x="1593" y="1435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5" name="Rectangle 534"/>
            <p:cNvSpPr>
              <a:spLocks noChangeArrowheads="1"/>
            </p:cNvSpPr>
            <p:nvPr/>
          </p:nvSpPr>
          <p:spPr bwMode="auto">
            <a:xfrm>
              <a:off x="1373" y="170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6" name="Rectangle 535"/>
            <p:cNvSpPr>
              <a:spLocks noChangeArrowheads="1"/>
            </p:cNvSpPr>
            <p:nvPr/>
          </p:nvSpPr>
          <p:spPr bwMode="auto">
            <a:xfrm>
              <a:off x="1395" y="175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7" name="Rectangle 536"/>
            <p:cNvSpPr>
              <a:spLocks noChangeArrowheads="1"/>
            </p:cNvSpPr>
            <p:nvPr/>
          </p:nvSpPr>
          <p:spPr bwMode="auto">
            <a:xfrm>
              <a:off x="1380" y="164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8" name="Rectangle 537"/>
            <p:cNvSpPr>
              <a:spLocks noChangeArrowheads="1"/>
            </p:cNvSpPr>
            <p:nvPr/>
          </p:nvSpPr>
          <p:spPr bwMode="auto">
            <a:xfrm>
              <a:off x="1590" y="149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9" name="Rectangle 538"/>
            <p:cNvSpPr>
              <a:spLocks noChangeArrowheads="1"/>
            </p:cNvSpPr>
            <p:nvPr/>
          </p:nvSpPr>
          <p:spPr bwMode="auto">
            <a:xfrm>
              <a:off x="1602" y="154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0" name="Rectangle 539"/>
            <p:cNvSpPr>
              <a:spLocks noChangeArrowheads="1"/>
            </p:cNvSpPr>
            <p:nvPr/>
          </p:nvSpPr>
          <p:spPr bwMode="auto">
            <a:xfrm>
              <a:off x="1564" y="1612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1" name="Rectangle 540"/>
            <p:cNvSpPr>
              <a:spLocks noChangeArrowheads="1"/>
            </p:cNvSpPr>
            <p:nvPr/>
          </p:nvSpPr>
          <p:spPr bwMode="auto">
            <a:xfrm>
              <a:off x="1611" y="166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" name="Rectangle 541"/>
            <p:cNvSpPr>
              <a:spLocks noChangeArrowheads="1"/>
            </p:cNvSpPr>
            <p:nvPr/>
          </p:nvSpPr>
          <p:spPr bwMode="auto">
            <a:xfrm>
              <a:off x="1633" y="1719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" name="Rectangle 542"/>
            <p:cNvSpPr>
              <a:spLocks noChangeArrowheads="1"/>
            </p:cNvSpPr>
            <p:nvPr/>
          </p:nvSpPr>
          <p:spPr bwMode="auto">
            <a:xfrm>
              <a:off x="1619" y="1608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" name="Rectangle 543"/>
            <p:cNvSpPr>
              <a:spLocks noChangeArrowheads="1"/>
            </p:cNvSpPr>
            <p:nvPr/>
          </p:nvSpPr>
          <p:spPr bwMode="auto">
            <a:xfrm>
              <a:off x="1560" y="166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5" name="Rectangle 544"/>
            <p:cNvSpPr>
              <a:spLocks noChangeArrowheads="1"/>
            </p:cNvSpPr>
            <p:nvPr/>
          </p:nvSpPr>
          <p:spPr bwMode="auto">
            <a:xfrm>
              <a:off x="1573" y="1724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6" name="Rectangle 545"/>
            <p:cNvSpPr>
              <a:spLocks noChangeArrowheads="1"/>
            </p:cNvSpPr>
            <p:nvPr/>
          </p:nvSpPr>
          <p:spPr bwMode="auto">
            <a:xfrm>
              <a:off x="1508" y="158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7" name="Rectangle 546"/>
            <p:cNvSpPr>
              <a:spLocks noChangeArrowheads="1"/>
            </p:cNvSpPr>
            <p:nvPr/>
          </p:nvSpPr>
          <p:spPr bwMode="auto">
            <a:xfrm>
              <a:off x="482" y="176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8" name="Rectangle 547"/>
            <p:cNvSpPr>
              <a:spLocks noChangeArrowheads="1"/>
            </p:cNvSpPr>
            <p:nvPr/>
          </p:nvSpPr>
          <p:spPr bwMode="auto">
            <a:xfrm>
              <a:off x="529" y="180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9" name="Rectangle 548"/>
            <p:cNvSpPr>
              <a:spLocks noChangeArrowheads="1"/>
            </p:cNvSpPr>
            <p:nvPr/>
          </p:nvSpPr>
          <p:spPr bwMode="auto">
            <a:xfrm>
              <a:off x="550" y="185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0" name="Rectangle 549"/>
            <p:cNvSpPr>
              <a:spLocks noChangeArrowheads="1"/>
            </p:cNvSpPr>
            <p:nvPr/>
          </p:nvSpPr>
          <p:spPr bwMode="auto">
            <a:xfrm>
              <a:off x="536" y="175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1" name="Rectangle 550"/>
            <p:cNvSpPr>
              <a:spLocks noChangeArrowheads="1"/>
            </p:cNvSpPr>
            <p:nvPr/>
          </p:nvSpPr>
          <p:spPr bwMode="auto">
            <a:xfrm>
              <a:off x="479" y="180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2" name="Rectangle 551"/>
            <p:cNvSpPr>
              <a:spLocks noChangeArrowheads="1"/>
            </p:cNvSpPr>
            <p:nvPr/>
          </p:nvSpPr>
          <p:spPr bwMode="auto">
            <a:xfrm>
              <a:off x="491" y="1860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3" name="Rectangle 552"/>
            <p:cNvSpPr>
              <a:spLocks noChangeArrowheads="1"/>
            </p:cNvSpPr>
            <p:nvPr/>
          </p:nvSpPr>
          <p:spPr bwMode="auto">
            <a:xfrm>
              <a:off x="593" y="172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4" name="Rectangle 553"/>
            <p:cNvSpPr>
              <a:spLocks noChangeArrowheads="1"/>
            </p:cNvSpPr>
            <p:nvPr/>
          </p:nvSpPr>
          <p:spPr bwMode="auto">
            <a:xfrm>
              <a:off x="639" y="177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5" name="Rectangle 554"/>
            <p:cNvSpPr>
              <a:spLocks noChangeArrowheads="1"/>
            </p:cNvSpPr>
            <p:nvPr/>
          </p:nvSpPr>
          <p:spPr bwMode="auto">
            <a:xfrm>
              <a:off x="661" y="182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6" name="Rectangle 555"/>
            <p:cNvSpPr>
              <a:spLocks noChangeArrowheads="1"/>
            </p:cNvSpPr>
            <p:nvPr/>
          </p:nvSpPr>
          <p:spPr bwMode="auto">
            <a:xfrm>
              <a:off x="646" y="1722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7" name="Rectangle 556"/>
            <p:cNvSpPr>
              <a:spLocks noChangeArrowheads="1"/>
            </p:cNvSpPr>
            <p:nvPr/>
          </p:nvSpPr>
          <p:spPr bwMode="auto">
            <a:xfrm>
              <a:off x="589" y="1775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8" name="Rectangle 557"/>
            <p:cNvSpPr>
              <a:spLocks noChangeArrowheads="1"/>
            </p:cNvSpPr>
            <p:nvPr/>
          </p:nvSpPr>
          <p:spPr bwMode="auto">
            <a:xfrm>
              <a:off x="602" y="1826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9" name="Rectangle 558"/>
            <p:cNvSpPr>
              <a:spLocks noChangeArrowheads="1"/>
            </p:cNvSpPr>
            <p:nvPr/>
          </p:nvSpPr>
          <p:spPr bwMode="auto">
            <a:xfrm>
              <a:off x="711" y="1733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0" name="Rectangle 559"/>
            <p:cNvSpPr>
              <a:spLocks noChangeArrowheads="1"/>
            </p:cNvSpPr>
            <p:nvPr/>
          </p:nvSpPr>
          <p:spPr bwMode="auto">
            <a:xfrm>
              <a:off x="708" y="1782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1" name="Rectangle 560"/>
            <p:cNvSpPr>
              <a:spLocks noChangeArrowheads="1"/>
            </p:cNvSpPr>
            <p:nvPr/>
          </p:nvSpPr>
          <p:spPr bwMode="auto">
            <a:xfrm>
              <a:off x="720" y="183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2" name="Rectangle 561"/>
            <p:cNvSpPr>
              <a:spLocks noChangeArrowheads="1"/>
            </p:cNvSpPr>
            <p:nvPr/>
          </p:nvSpPr>
          <p:spPr bwMode="auto">
            <a:xfrm>
              <a:off x="628" y="187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3" name="Rectangle 562"/>
            <p:cNvSpPr>
              <a:spLocks noChangeArrowheads="1"/>
            </p:cNvSpPr>
            <p:nvPr/>
          </p:nvSpPr>
          <p:spPr bwMode="auto">
            <a:xfrm>
              <a:off x="756" y="177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4" name="Rectangle 563"/>
            <p:cNvSpPr>
              <a:spLocks noChangeArrowheads="1"/>
            </p:cNvSpPr>
            <p:nvPr/>
          </p:nvSpPr>
          <p:spPr bwMode="auto">
            <a:xfrm>
              <a:off x="803" y="182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5" name="Rectangle 564"/>
            <p:cNvSpPr>
              <a:spLocks noChangeArrowheads="1"/>
            </p:cNvSpPr>
            <p:nvPr/>
          </p:nvSpPr>
          <p:spPr bwMode="auto">
            <a:xfrm>
              <a:off x="824" y="187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6" name="Rectangle 565"/>
            <p:cNvSpPr>
              <a:spLocks noChangeArrowheads="1"/>
            </p:cNvSpPr>
            <p:nvPr/>
          </p:nvSpPr>
          <p:spPr bwMode="auto">
            <a:xfrm>
              <a:off x="810" y="177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7" name="Rectangle 566"/>
            <p:cNvSpPr>
              <a:spLocks noChangeArrowheads="1"/>
            </p:cNvSpPr>
            <p:nvPr/>
          </p:nvSpPr>
          <p:spPr bwMode="auto">
            <a:xfrm>
              <a:off x="753" y="182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8" name="Rectangle 567"/>
            <p:cNvSpPr>
              <a:spLocks noChangeArrowheads="1"/>
            </p:cNvSpPr>
            <p:nvPr/>
          </p:nvSpPr>
          <p:spPr bwMode="auto">
            <a:xfrm>
              <a:off x="765" y="1877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9" name="Rectangle 568"/>
            <p:cNvSpPr>
              <a:spLocks noChangeArrowheads="1"/>
            </p:cNvSpPr>
            <p:nvPr/>
          </p:nvSpPr>
          <p:spPr bwMode="auto">
            <a:xfrm>
              <a:off x="867" y="1743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0" name="Rectangle 569"/>
            <p:cNvSpPr>
              <a:spLocks noChangeArrowheads="1"/>
            </p:cNvSpPr>
            <p:nvPr/>
          </p:nvSpPr>
          <p:spPr bwMode="auto">
            <a:xfrm>
              <a:off x="913" y="178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1" name="Rectangle 570"/>
            <p:cNvSpPr>
              <a:spLocks noChangeArrowheads="1"/>
            </p:cNvSpPr>
            <p:nvPr/>
          </p:nvSpPr>
          <p:spPr bwMode="auto">
            <a:xfrm>
              <a:off x="935" y="183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2" name="Rectangle 571"/>
            <p:cNvSpPr>
              <a:spLocks noChangeArrowheads="1"/>
            </p:cNvSpPr>
            <p:nvPr/>
          </p:nvSpPr>
          <p:spPr bwMode="auto">
            <a:xfrm>
              <a:off x="920" y="173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3" name="Rectangle 572"/>
            <p:cNvSpPr>
              <a:spLocks noChangeArrowheads="1"/>
            </p:cNvSpPr>
            <p:nvPr/>
          </p:nvSpPr>
          <p:spPr bwMode="auto">
            <a:xfrm>
              <a:off x="863" y="1792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4" name="Rectangle 573"/>
            <p:cNvSpPr>
              <a:spLocks noChangeArrowheads="1"/>
            </p:cNvSpPr>
            <p:nvPr/>
          </p:nvSpPr>
          <p:spPr bwMode="auto">
            <a:xfrm>
              <a:off x="876" y="184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5" name="Rectangle 574"/>
            <p:cNvSpPr>
              <a:spLocks noChangeArrowheads="1"/>
            </p:cNvSpPr>
            <p:nvPr/>
          </p:nvSpPr>
          <p:spPr bwMode="auto">
            <a:xfrm>
              <a:off x="985" y="175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6" name="Rectangle 575"/>
            <p:cNvSpPr>
              <a:spLocks noChangeArrowheads="1"/>
            </p:cNvSpPr>
            <p:nvPr/>
          </p:nvSpPr>
          <p:spPr bwMode="auto">
            <a:xfrm>
              <a:off x="982" y="179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7" name="Rectangle 576"/>
            <p:cNvSpPr>
              <a:spLocks noChangeArrowheads="1"/>
            </p:cNvSpPr>
            <p:nvPr/>
          </p:nvSpPr>
          <p:spPr bwMode="auto">
            <a:xfrm>
              <a:off x="994" y="185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8" name="Rectangle 577"/>
            <p:cNvSpPr>
              <a:spLocks noChangeArrowheads="1"/>
            </p:cNvSpPr>
            <p:nvPr/>
          </p:nvSpPr>
          <p:spPr bwMode="auto">
            <a:xfrm>
              <a:off x="1076" y="176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9" name="Rectangle 578"/>
            <p:cNvSpPr>
              <a:spLocks noChangeArrowheads="1"/>
            </p:cNvSpPr>
            <p:nvPr/>
          </p:nvSpPr>
          <p:spPr bwMode="auto">
            <a:xfrm>
              <a:off x="1124" y="181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0" name="Rectangle 579"/>
            <p:cNvSpPr>
              <a:spLocks noChangeArrowheads="1"/>
            </p:cNvSpPr>
            <p:nvPr/>
          </p:nvSpPr>
          <p:spPr bwMode="auto">
            <a:xfrm>
              <a:off x="1146" y="1872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1" name="Rectangle 580"/>
            <p:cNvSpPr>
              <a:spLocks noChangeArrowheads="1"/>
            </p:cNvSpPr>
            <p:nvPr/>
          </p:nvSpPr>
          <p:spPr bwMode="auto">
            <a:xfrm>
              <a:off x="1132" y="176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2" name="Rectangle 581"/>
            <p:cNvSpPr>
              <a:spLocks noChangeArrowheads="1"/>
            </p:cNvSpPr>
            <p:nvPr/>
          </p:nvSpPr>
          <p:spPr bwMode="auto">
            <a:xfrm>
              <a:off x="1073" y="1819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3" name="Rectangle 582"/>
            <p:cNvSpPr>
              <a:spLocks noChangeArrowheads="1"/>
            </p:cNvSpPr>
            <p:nvPr/>
          </p:nvSpPr>
          <p:spPr bwMode="auto">
            <a:xfrm>
              <a:off x="1190" y="172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4" name="Rectangle 583"/>
            <p:cNvSpPr>
              <a:spLocks noChangeArrowheads="1"/>
            </p:cNvSpPr>
            <p:nvPr/>
          </p:nvSpPr>
          <p:spPr bwMode="auto">
            <a:xfrm>
              <a:off x="1238" y="177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5" name="Rectangle 584"/>
            <p:cNvSpPr>
              <a:spLocks noChangeArrowheads="1"/>
            </p:cNvSpPr>
            <p:nvPr/>
          </p:nvSpPr>
          <p:spPr bwMode="auto">
            <a:xfrm>
              <a:off x="1260" y="1834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6" name="Rectangle 585"/>
            <p:cNvSpPr>
              <a:spLocks noChangeArrowheads="1"/>
            </p:cNvSpPr>
            <p:nvPr/>
          </p:nvSpPr>
          <p:spPr bwMode="auto">
            <a:xfrm>
              <a:off x="1245" y="1722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7" name="Rectangle 586"/>
            <p:cNvSpPr>
              <a:spLocks noChangeArrowheads="1"/>
            </p:cNvSpPr>
            <p:nvPr/>
          </p:nvSpPr>
          <p:spPr bwMode="auto">
            <a:xfrm>
              <a:off x="1187" y="178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8" name="Rectangle 587"/>
            <p:cNvSpPr>
              <a:spLocks noChangeArrowheads="1"/>
            </p:cNvSpPr>
            <p:nvPr/>
          </p:nvSpPr>
          <p:spPr bwMode="auto">
            <a:xfrm>
              <a:off x="1199" y="183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9" name="Rectangle 588"/>
            <p:cNvSpPr>
              <a:spLocks noChangeArrowheads="1"/>
            </p:cNvSpPr>
            <p:nvPr/>
          </p:nvSpPr>
          <p:spPr bwMode="auto">
            <a:xfrm>
              <a:off x="1312" y="1734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0" name="Rectangle 589"/>
            <p:cNvSpPr>
              <a:spLocks noChangeArrowheads="1"/>
            </p:cNvSpPr>
            <p:nvPr/>
          </p:nvSpPr>
          <p:spPr bwMode="auto">
            <a:xfrm>
              <a:off x="1309" y="1789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1" name="Rectangle 590"/>
            <p:cNvSpPr>
              <a:spLocks noChangeArrowheads="1"/>
            </p:cNvSpPr>
            <p:nvPr/>
          </p:nvSpPr>
          <p:spPr bwMode="auto">
            <a:xfrm>
              <a:off x="1321" y="1846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2" name="Rectangle 591"/>
            <p:cNvSpPr>
              <a:spLocks noChangeArrowheads="1"/>
            </p:cNvSpPr>
            <p:nvPr/>
          </p:nvSpPr>
          <p:spPr bwMode="auto">
            <a:xfrm>
              <a:off x="1357" y="178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3" name="Rectangle 592"/>
            <p:cNvSpPr>
              <a:spLocks noChangeArrowheads="1"/>
            </p:cNvSpPr>
            <p:nvPr/>
          </p:nvSpPr>
          <p:spPr bwMode="auto">
            <a:xfrm>
              <a:off x="1405" y="183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4" name="Rectangle 593"/>
            <p:cNvSpPr>
              <a:spLocks noChangeArrowheads="1"/>
            </p:cNvSpPr>
            <p:nvPr/>
          </p:nvSpPr>
          <p:spPr bwMode="auto">
            <a:xfrm>
              <a:off x="1413" y="177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5" name="Rectangle 594"/>
            <p:cNvSpPr>
              <a:spLocks noChangeArrowheads="1"/>
            </p:cNvSpPr>
            <p:nvPr/>
          </p:nvSpPr>
          <p:spPr bwMode="auto">
            <a:xfrm>
              <a:off x="1354" y="1838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6" name="Rectangle 595"/>
            <p:cNvSpPr>
              <a:spLocks noChangeArrowheads="1"/>
            </p:cNvSpPr>
            <p:nvPr/>
          </p:nvSpPr>
          <p:spPr bwMode="auto">
            <a:xfrm>
              <a:off x="1471" y="174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7" name="Rectangle 596"/>
            <p:cNvSpPr>
              <a:spLocks noChangeArrowheads="1"/>
            </p:cNvSpPr>
            <p:nvPr/>
          </p:nvSpPr>
          <p:spPr bwMode="auto">
            <a:xfrm>
              <a:off x="1519" y="1797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8" name="Rectangle 597"/>
            <p:cNvSpPr>
              <a:spLocks noChangeArrowheads="1"/>
            </p:cNvSpPr>
            <p:nvPr/>
          </p:nvSpPr>
          <p:spPr bwMode="auto">
            <a:xfrm>
              <a:off x="1541" y="185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9" name="Rectangle 598"/>
            <p:cNvSpPr>
              <a:spLocks noChangeArrowheads="1"/>
            </p:cNvSpPr>
            <p:nvPr/>
          </p:nvSpPr>
          <p:spPr bwMode="auto">
            <a:xfrm>
              <a:off x="1526" y="1741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0" name="Rectangle 599"/>
            <p:cNvSpPr>
              <a:spLocks noChangeArrowheads="1"/>
            </p:cNvSpPr>
            <p:nvPr/>
          </p:nvSpPr>
          <p:spPr bwMode="auto">
            <a:xfrm>
              <a:off x="1468" y="180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1" name="Rectangle 600"/>
            <p:cNvSpPr>
              <a:spLocks noChangeArrowheads="1"/>
            </p:cNvSpPr>
            <p:nvPr/>
          </p:nvSpPr>
          <p:spPr bwMode="auto">
            <a:xfrm>
              <a:off x="1480" y="185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2" name="Rectangle 601"/>
            <p:cNvSpPr>
              <a:spLocks noChangeArrowheads="1"/>
            </p:cNvSpPr>
            <p:nvPr/>
          </p:nvSpPr>
          <p:spPr bwMode="auto">
            <a:xfrm>
              <a:off x="1593" y="175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3" name="Rectangle 602"/>
            <p:cNvSpPr>
              <a:spLocks noChangeArrowheads="1"/>
            </p:cNvSpPr>
            <p:nvPr/>
          </p:nvSpPr>
          <p:spPr bwMode="auto">
            <a:xfrm>
              <a:off x="1590" y="1808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4" name="Rectangle 603"/>
            <p:cNvSpPr>
              <a:spLocks noChangeArrowheads="1"/>
            </p:cNvSpPr>
            <p:nvPr/>
          </p:nvSpPr>
          <p:spPr bwMode="auto">
            <a:xfrm>
              <a:off x="1602" y="1865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5" name="Rectangle 604"/>
            <p:cNvSpPr>
              <a:spLocks noChangeArrowheads="1"/>
            </p:cNvSpPr>
            <p:nvPr/>
          </p:nvSpPr>
          <p:spPr bwMode="auto">
            <a:xfrm>
              <a:off x="1058" y="165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6" name="Rectangle 605"/>
            <p:cNvSpPr>
              <a:spLocks noChangeArrowheads="1"/>
            </p:cNvSpPr>
            <p:nvPr/>
          </p:nvSpPr>
          <p:spPr bwMode="auto">
            <a:xfrm>
              <a:off x="1080" y="171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7" name="Rectangle 606"/>
            <p:cNvSpPr>
              <a:spLocks noChangeArrowheads="1"/>
            </p:cNvSpPr>
            <p:nvPr/>
          </p:nvSpPr>
          <p:spPr bwMode="auto">
            <a:xfrm>
              <a:off x="1066" y="160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8" name="Rectangle 607"/>
            <p:cNvSpPr>
              <a:spLocks noChangeArrowheads="1"/>
            </p:cNvSpPr>
            <p:nvPr/>
          </p:nvSpPr>
          <p:spPr bwMode="auto">
            <a:xfrm>
              <a:off x="1019" y="171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9" name="Rectangle 608"/>
            <p:cNvSpPr>
              <a:spLocks noChangeArrowheads="1"/>
            </p:cNvSpPr>
            <p:nvPr/>
          </p:nvSpPr>
          <p:spPr bwMode="auto">
            <a:xfrm>
              <a:off x="1124" y="156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0" name="Rectangle 609"/>
            <p:cNvSpPr>
              <a:spLocks noChangeArrowheads="1"/>
            </p:cNvSpPr>
            <p:nvPr/>
          </p:nvSpPr>
          <p:spPr bwMode="auto">
            <a:xfrm>
              <a:off x="1121" y="162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1" name="Rectangle 610"/>
            <p:cNvSpPr>
              <a:spLocks noChangeArrowheads="1"/>
            </p:cNvSpPr>
            <p:nvPr/>
          </p:nvSpPr>
          <p:spPr bwMode="auto">
            <a:xfrm>
              <a:off x="1026" y="184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2" name="Rectangle 611"/>
            <p:cNvSpPr>
              <a:spLocks noChangeArrowheads="1"/>
            </p:cNvSpPr>
            <p:nvPr/>
          </p:nvSpPr>
          <p:spPr bwMode="auto">
            <a:xfrm>
              <a:off x="1033" y="178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58" name="Group 612"/>
          <p:cNvGrpSpPr>
            <a:grpSpLocks/>
          </p:cNvGrpSpPr>
          <p:nvPr/>
        </p:nvGrpSpPr>
        <p:grpSpPr bwMode="auto">
          <a:xfrm>
            <a:off x="6130925" y="3114146"/>
            <a:ext cx="1893888" cy="666750"/>
            <a:chOff x="479" y="1404"/>
            <a:chExt cx="1193" cy="504"/>
          </a:xfrm>
        </p:grpSpPr>
        <p:sp>
          <p:nvSpPr>
            <p:cNvPr id="614" name="Rectangle 613"/>
            <p:cNvSpPr>
              <a:spLocks noChangeArrowheads="1"/>
            </p:cNvSpPr>
            <p:nvPr/>
          </p:nvSpPr>
          <p:spPr bwMode="auto">
            <a:xfrm>
              <a:off x="567" y="160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5" name="Rectangle 614"/>
            <p:cNvSpPr>
              <a:spLocks noChangeArrowheads="1"/>
            </p:cNvSpPr>
            <p:nvPr/>
          </p:nvSpPr>
          <p:spPr bwMode="auto">
            <a:xfrm>
              <a:off x="613" y="164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6" name="Rectangle 615"/>
            <p:cNvSpPr>
              <a:spLocks noChangeArrowheads="1"/>
            </p:cNvSpPr>
            <p:nvPr/>
          </p:nvSpPr>
          <p:spPr bwMode="auto">
            <a:xfrm>
              <a:off x="635" y="169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7" name="Rectangle 616"/>
            <p:cNvSpPr>
              <a:spLocks noChangeArrowheads="1"/>
            </p:cNvSpPr>
            <p:nvPr/>
          </p:nvSpPr>
          <p:spPr bwMode="auto">
            <a:xfrm>
              <a:off x="621" y="159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8" name="Rectangle 617"/>
            <p:cNvSpPr>
              <a:spLocks noChangeArrowheads="1"/>
            </p:cNvSpPr>
            <p:nvPr/>
          </p:nvSpPr>
          <p:spPr bwMode="auto">
            <a:xfrm>
              <a:off x="564" y="164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9" name="Rectangle 618"/>
            <p:cNvSpPr>
              <a:spLocks noChangeArrowheads="1"/>
            </p:cNvSpPr>
            <p:nvPr/>
          </p:nvSpPr>
          <p:spPr bwMode="auto">
            <a:xfrm>
              <a:off x="576" y="170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0" name="Rectangle 619"/>
            <p:cNvSpPr>
              <a:spLocks noChangeArrowheads="1"/>
            </p:cNvSpPr>
            <p:nvPr/>
          </p:nvSpPr>
          <p:spPr bwMode="auto">
            <a:xfrm>
              <a:off x="482" y="144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1" name="Rectangle 620"/>
            <p:cNvSpPr>
              <a:spLocks noChangeArrowheads="1"/>
            </p:cNvSpPr>
            <p:nvPr/>
          </p:nvSpPr>
          <p:spPr bwMode="auto">
            <a:xfrm>
              <a:off x="529" y="148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2" name="Rectangle 621"/>
            <p:cNvSpPr>
              <a:spLocks noChangeArrowheads="1"/>
            </p:cNvSpPr>
            <p:nvPr/>
          </p:nvSpPr>
          <p:spPr bwMode="auto">
            <a:xfrm>
              <a:off x="550" y="153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3" name="Rectangle 622"/>
            <p:cNvSpPr>
              <a:spLocks noChangeArrowheads="1"/>
            </p:cNvSpPr>
            <p:nvPr/>
          </p:nvSpPr>
          <p:spPr bwMode="auto">
            <a:xfrm>
              <a:off x="536" y="1438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4" name="Rectangle 623"/>
            <p:cNvSpPr>
              <a:spLocks noChangeArrowheads="1"/>
            </p:cNvSpPr>
            <p:nvPr/>
          </p:nvSpPr>
          <p:spPr bwMode="auto">
            <a:xfrm>
              <a:off x="479" y="149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5" name="Rectangle 624"/>
            <p:cNvSpPr>
              <a:spLocks noChangeArrowheads="1"/>
            </p:cNvSpPr>
            <p:nvPr/>
          </p:nvSpPr>
          <p:spPr bwMode="auto">
            <a:xfrm>
              <a:off x="491" y="1542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6" name="Rectangle 625"/>
            <p:cNvSpPr>
              <a:spLocks noChangeArrowheads="1"/>
            </p:cNvSpPr>
            <p:nvPr/>
          </p:nvSpPr>
          <p:spPr bwMode="auto">
            <a:xfrm>
              <a:off x="593" y="1408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7" name="Rectangle 626"/>
            <p:cNvSpPr>
              <a:spLocks noChangeArrowheads="1"/>
            </p:cNvSpPr>
            <p:nvPr/>
          </p:nvSpPr>
          <p:spPr bwMode="auto">
            <a:xfrm>
              <a:off x="639" y="145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8" name="Rectangle 627"/>
            <p:cNvSpPr>
              <a:spLocks noChangeArrowheads="1"/>
            </p:cNvSpPr>
            <p:nvPr/>
          </p:nvSpPr>
          <p:spPr bwMode="auto">
            <a:xfrm>
              <a:off x="661" y="150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9" name="Rectangle 628"/>
            <p:cNvSpPr>
              <a:spLocks noChangeArrowheads="1"/>
            </p:cNvSpPr>
            <p:nvPr/>
          </p:nvSpPr>
          <p:spPr bwMode="auto">
            <a:xfrm>
              <a:off x="646" y="14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0" name="Rectangle 629"/>
            <p:cNvSpPr>
              <a:spLocks noChangeArrowheads="1"/>
            </p:cNvSpPr>
            <p:nvPr/>
          </p:nvSpPr>
          <p:spPr bwMode="auto">
            <a:xfrm>
              <a:off x="589" y="1457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1" name="Rectangle 630"/>
            <p:cNvSpPr>
              <a:spLocks noChangeArrowheads="1"/>
            </p:cNvSpPr>
            <p:nvPr/>
          </p:nvSpPr>
          <p:spPr bwMode="auto">
            <a:xfrm>
              <a:off x="602" y="150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2" name="Rectangle 631"/>
            <p:cNvSpPr>
              <a:spLocks noChangeArrowheads="1"/>
            </p:cNvSpPr>
            <p:nvPr/>
          </p:nvSpPr>
          <p:spPr bwMode="auto">
            <a:xfrm>
              <a:off x="711" y="141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3" name="Rectangle 632"/>
            <p:cNvSpPr>
              <a:spLocks noChangeArrowheads="1"/>
            </p:cNvSpPr>
            <p:nvPr/>
          </p:nvSpPr>
          <p:spPr bwMode="auto">
            <a:xfrm>
              <a:off x="497" y="165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4" name="Rectangle 633"/>
            <p:cNvSpPr>
              <a:spLocks noChangeArrowheads="1"/>
            </p:cNvSpPr>
            <p:nvPr/>
          </p:nvSpPr>
          <p:spPr bwMode="auto">
            <a:xfrm>
              <a:off x="518" y="1705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5" name="Rectangle 634"/>
            <p:cNvSpPr>
              <a:spLocks noChangeArrowheads="1"/>
            </p:cNvSpPr>
            <p:nvPr/>
          </p:nvSpPr>
          <p:spPr bwMode="auto">
            <a:xfrm>
              <a:off x="504" y="1604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6" name="Rectangle 635"/>
            <p:cNvSpPr>
              <a:spLocks noChangeArrowheads="1"/>
            </p:cNvSpPr>
            <p:nvPr/>
          </p:nvSpPr>
          <p:spPr bwMode="auto">
            <a:xfrm>
              <a:off x="708" y="1464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7" name="Rectangle 636"/>
            <p:cNvSpPr>
              <a:spLocks noChangeArrowheads="1"/>
            </p:cNvSpPr>
            <p:nvPr/>
          </p:nvSpPr>
          <p:spPr bwMode="auto">
            <a:xfrm>
              <a:off x="720" y="151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8" name="Rectangle 637"/>
            <p:cNvSpPr>
              <a:spLocks noChangeArrowheads="1"/>
            </p:cNvSpPr>
            <p:nvPr/>
          </p:nvSpPr>
          <p:spPr bwMode="auto">
            <a:xfrm>
              <a:off x="683" y="157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9" name="Rectangle 638"/>
            <p:cNvSpPr>
              <a:spLocks noChangeArrowheads="1"/>
            </p:cNvSpPr>
            <p:nvPr/>
          </p:nvSpPr>
          <p:spPr bwMode="auto">
            <a:xfrm>
              <a:off x="729" y="162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0" name="Rectangle 639"/>
            <p:cNvSpPr>
              <a:spLocks noChangeArrowheads="1"/>
            </p:cNvSpPr>
            <p:nvPr/>
          </p:nvSpPr>
          <p:spPr bwMode="auto">
            <a:xfrm>
              <a:off x="751" y="1670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1" name="Rectangle 640"/>
            <p:cNvSpPr>
              <a:spLocks noChangeArrowheads="1"/>
            </p:cNvSpPr>
            <p:nvPr/>
          </p:nvSpPr>
          <p:spPr bwMode="auto">
            <a:xfrm>
              <a:off x="736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2" name="Rectangle 641"/>
            <p:cNvSpPr>
              <a:spLocks noChangeArrowheads="1"/>
            </p:cNvSpPr>
            <p:nvPr/>
          </p:nvSpPr>
          <p:spPr bwMode="auto">
            <a:xfrm>
              <a:off x="679" y="1623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3" name="Rectangle 642"/>
            <p:cNvSpPr>
              <a:spLocks noChangeArrowheads="1"/>
            </p:cNvSpPr>
            <p:nvPr/>
          </p:nvSpPr>
          <p:spPr bwMode="auto">
            <a:xfrm>
              <a:off x="692" y="1674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/>
          </p:nvSpPr>
          <p:spPr bwMode="auto">
            <a:xfrm>
              <a:off x="628" y="1553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5" name="Rectangle 644"/>
            <p:cNvSpPr>
              <a:spLocks noChangeArrowheads="1"/>
            </p:cNvSpPr>
            <p:nvPr/>
          </p:nvSpPr>
          <p:spPr bwMode="auto">
            <a:xfrm>
              <a:off x="539" y="175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6" name="Rectangle 645"/>
            <p:cNvSpPr>
              <a:spLocks noChangeArrowheads="1"/>
            </p:cNvSpPr>
            <p:nvPr/>
          </p:nvSpPr>
          <p:spPr bwMode="auto">
            <a:xfrm>
              <a:off x="480" y="175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7" name="Rectangle 646"/>
            <p:cNvSpPr>
              <a:spLocks noChangeArrowheads="1"/>
            </p:cNvSpPr>
            <p:nvPr/>
          </p:nvSpPr>
          <p:spPr bwMode="auto">
            <a:xfrm>
              <a:off x="709" y="173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/>
          </p:nvSpPr>
          <p:spPr bwMode="auto">
            <a:xfrm>
              <a:off x="617" y="176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9" name="Rectangle 648"/>
            <p:cNvSpPr>
              <a:spLocks noChangeArrowheads="1"/>
            </p:cNvSpPr>
            <p:nvPr/>
          </p:nvSpPr>
          <p:spPr bwMode="auto">
            <a:xfrm>
              <a:off x="841" y="161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0" name="Rectangle 649"/>
            <p:cNvSpPr>
              <a:spLocks noChangeArrowheads="1"/>
            </p:cNvSpPr>
            <p:nvPr/>
          </p:nvSpPr>
          <p:spPr bwMode="auto">
            <a:xfrm>
              <a:off x="887" y="166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/>
          </p:nvSpPr>
          <p:spPr bwMode="auto">
            <a:xfrm>
              <a:off x="909" y="171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2" name="Rectangle 651"/>
            <p:cNvSpPr>
              <a:spLocks noChangeArrowheads="1"/>
            </p:cNvSpPr>
            <p:nvPr/>
          </p:nvSpPr>
          <p:spPr bwMode="auto">
            <a:xfrm>
              <a:off x="895" y="161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/>
          </p:nvSpPr>
          <p:spPr bwMode="auto">
            <a:xfrm>
              <a:off x="838" y="166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4" name="Rectangle 653"/>
            <p:cNvSpPr>
              <a:spLocks noChangeArrowheads="1"/>
            </p:cNvSpPr>
            <p:nvPr/>
          </p:nvSpPr>
          <p:spPr bwMode="auto">
            <a:xfrm>
              <a:off x="850" y="1717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5" name="Rectangle 654"/>
            <p:cNvSpPr>
              <a:spLocks noChangeArrowheads="1"/>
            </p:cNvSpPr>
            <p:nvPr/>
          </p:nvSpPr>
          <p:spPr bwMode="auto">
            <a:xfrm>
              <a:off x="756" y="145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6" name="Rectangle 655"/>
            <p:cNvSpPr>
              <a:spLocks noChangeArrowheads="1"/>
            </p:cNvSpPr>
            <p:nvPr/>
          </p:nvSpPr>
          <p:spPr bwMode="auto">
            <a:xfrm>
              <a:off x="803" y="150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7" name="Rectangle 656"/>
            <p:cNvSpPr>
              <a:spLocks noChangeArrowheads="1"/>
            </p:cNvSpPr>
            <p:nvPr/>
          </p:nvSpPr>
          <p:spPr bwMode="auto">
            <a:xfrm>
              <a:off x="824" y="1556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8" name="Rectangle 657"/>
            <p:cNvSpPr>
              <a:spLocks noChangeArrowheads="1"/>
            </p:cNvSpPr>
            <p:nvPr/>
          </p:nvSpPr>
          <p:spPr bwMode="auto">
            <a:xfrm>
              <a:off x="810" y="1455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9" name="Rectangle 658"/>
            <p:cNvSpPr>
              <a:spLocks noChangeArrowheads="1"/>
            </p:cNvSpPr>
            <p:nvPr/>
          </p:nvSpPr>
          <p:spPr bwMode="auto">
            <a:xfrm>
              <a:off x="753" y="1508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0" name="Rectangle 659"/>
            <p:cNvSpPr>
              <a:spLocks noChangeArrowheads="1"/>
            </p:cNvSpPr>
            <p:nvPr/>
          </p:nvSpPr>
          <p:spPr bwMode="auto">
            <a:xfrm>
              <a:off x="765" y="1559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1" name="Rectangle 660"/>
            <p:cNvSpPr>
              <a:spLocks noChangeArrowheads="1"/>
            </p:cNvSpPr>
            <p:nvPr/>
          </p:nvSpPr>
          <p:spPr bwMode="auto">
            <a:xfrm>
              <a:off x="867" y="1425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2" name="Rectangle 661"/>
            <p:cNvSpPr>
              <a:spLocks noChangeArrowheads="1"/>
            </p:cNvSpPr>
            <p:nvPr/>
          </p:nvSpPr>
          <p:spPr bwMode="auto">
            <a:xfrm>
              <a:off x="913" y="1471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3" name="Rectangle 662"/>
            <p:cNvSpPr>
              <a:spLocks noChangeArrowheads="1"/>
            </p:cNvSpPr>
            <p:nvPr/>
          </p:nvSpPr>
          <p:spPr bwMode="auto">
            <a:xfrm>
              <a:off x="935" y="152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4" name="Rectangle 663"/>
            <p:cNvSpPr>
              <a:spLocks noChangeArrowheads="1"/>
            </p:cNvSpPr>
            <p:nvPr/>
          </p:nvSpPr>
          <p:spPr bwMode="auto">
            <a:xfrm>
              <a:off x="920" y="14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5" name="Rectangle 664"/>
            <p:cNvSpPr>
              <a:spLocks noChangeArrowheads="1"/>
            </p:cNvSpPr>
            <p:nvPr/>
          </p:nvSpPr>
          <p:spPr bwMode="auto">
            <a:xfrm>
              <a:off x="863" y="1474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6" name="Rectangle 665"/>
            <p:cNvSpPr>
              <a:spLocks noChangeArrowheads="1"/>
            </p:cNvSpPr>
            <p:nvPr/>
          </p:nvSpPr>
          <p:spPr bwMode="auto">
            <a:xfrm>
              <a:off x="876" y="152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7" name="Rectangle 666"/>
            <p:cNvSpPr>
              <a:spLocks noChangeArrowheads="1"/>
            </p:cNvSpPr>
            <p:nvPr/>
          </p:nvSpPr>
          <p:spPr bwMode="auto">
            <a:xfrm>
              <a:off x="985" y="143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8" name="Rectangle 667"/>
            <p:cNvSpPr>
              <a:spLocks noChangeArrowheads="1"/>
            </p:cNvSpPr>
            <p:nvPr/>
          </p:nvSpPr>
          <p:spPr bwMode="auto">
            <a:xfrm>
              <a:off x="771" y="167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9" name="Rectangle 668"/>
            <p:cNvSpPr>
              <a:spLocks noChangeArrowheads="1"/>
            </p:cNvSpPr>
            <p:nvPr/>
          </p:nvSpPr>
          <p:spPr bwMode="auto">
            <a:xfrm>
              <a:off x="792" y="172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0" name="Rectangle 669"/>
            <p:cNvSpPr>
              <a:spLocks noChangeArrowheads="1"/>
            </p:cNvSpPr>
            <p:nvPr/>
          </p:nvSpPr>
          <p:spPr bwMode="auto">
            <a:xfrm>
              <a:off x="778" y="162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1" name="Rectangle 670"/>
            <p:cNvSpPr>
              <a:spLocks noChangeArrowheads="1"/>
            </p:cNvSpPr>
            <p:nvPr/>
          </p:nvSpPr>
          <p:spPr bwMode="auto">
            <a:xfrm>
              <a:off x="982" y="1481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2" name="Rectangle 671"/>
            <p:cNvSpPr>
              <a:spLocks noChangeArrowheads="1"/>
            </p:cNvSpPr>
            <p:nvPr/>
          </p:nvSpPr>
          <p:spPr bwMode="auto">
            <a:xfrm>
              <a:off x="994" y="1532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3" name="Rectangle 672"/>
            <p:cNvSpPr>
              <a:spLocks noChangeArrowheads="1"/>
            </p:cNvSpPr>
            <p:nvPr/>
          </p:nvSpPr>
          <p:spPr bwMode="auto">
            <a:xfrm>
              <a:off x="957" y="159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4" name="Rectangle 673"/>
            <p:cNvSpPr>
              <a:spLocks noChangeArrowheads="1"/>
            </p:cNvSpPr>
            <p:nvPr/>
          </p:nvSpPr>
          <p:spPr bwMode="auto">
            <a:xfrm>
              <a:off x="1003" y="163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5" name="Rectangle 674"/>
            <p:cNvSpPr>
              <a:spLocks noChangeArrowheads="1"/>
            </p:cNvSpPr>
            <p:nvPr/>
          </p:nvSpPr>
          <p:spPr bwMode="auto">
            <a:xfrm>
              <a:off x="1025" y="168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6" name="Rectangle 675"/>
            <p:cNvSpPr>
              <a:spLocks noChangeArrowheads="1"/>
            </p:cNvSpPr>
            <p:nvPr/>
          </p:nvSpPr>
          <p:spPr bwMode="auto">
            <a:xfrm>
              <a:off x="1010" y="1587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7" name="Rectangle 676"/>
            <p:cNvSpPr>
              <a:spLocks noChangeArrowheads="1"/>
            </p:cNvSpPr>
            <p:nvPr/>
          </p:nvSpPr>
          <p:spPr bwMode="auto">
            <a:xfrm>
              <a:off x="953" y="1640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8" name="Rectangle 677"/>
            <p:cNvSpPr>
              <a:spLocks noChangeArrowheads="1"/>
            </p:cNvSpPr>
            <p:nvPr/>
          </p:nvSpPr>
          <p:spPr bwMode="auto">
            <a:xfrm>
              <a:off x="966" y="1691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9" name="Rectangle 678"/>
            <p:cNvSpPr>
              <a:spLocks noChangeArrowheads="1"/>
            </p:cNvSpPr>
            <p:nvPr/>
          </p:nvSpPr>
          <p:spPr bwMode="auto">
            <a:xfrm>
              <a:off x="902" y="1570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0" name="Rectangle 679"/>
            <p:cNvSpPr>
              <a:spLocks noChangeArrowheads="1"/>
            </p:cNvSpPr>
            <p:nvPr/>
          </p:nvSpPr>
          <p:spPr bwMode="auto">
            <a:xfrm>
              <a:off x="813" y="1771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1" name="Rectangle 680"/>
            <p:cNvSpPr>
              <a:spLocks noChangeArrowheads="1"/>
            </p:cNvSpPr>
            <p:nvPr/>
          </p:nvSpPr>
          <p:spPr bwMode="auto">
            <a:xfrm>
              <a:off x="754" y="1775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2" name="Rectangle 681"/>
            <p:cNvSpPr>
              <a:spLocks noChangeArrowheads="1"/>
            </p:cNvSpPr>
            <p:nvPr/>
          </p:nvSpPr>
          <p:spPr bwMode="auto">
            <a:xfrm>
              <a:off x="983" y="1748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3" name="Rectangle 682"/>
            <p:cNvSpPr>
              <a:spLocks noChangeArrowheads="1"/>
            </p:cNvSpPr>
            <p:nvPr/>
          </p:nvSpPr>
          <p:spPr bwMode="auto">
            <a:xfrm>
              <a:off x="1163" y="1622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4" name="Rectangle 683"/>
            <p:cNvSpPr>
              <a:spLocks noChangeArrowheads="1"/>
            </p:cNvSpPr>
            <p:nvPr/>
          </p:nvSpPr>
          <p:spPr bwMode="auto">
            <a:xfrm>
              <a:off x="1211" y="1674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5" name="Rectangle 684"/>
            <p:cNvSpPr>
              <a:spLocks noChangeArrowheads="1"/>
            </p:cNvSpPr>
            <p:nvPr/>
          </p:nvSpPr>
          <p:spPr bwMode="auto">
            <a:xfrm>
              <a:off x="1233" y="1730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" name="Rectangle 685"/>
            <p:cNvSpPr>
              <a:spLocks noChangeArrowheads="1"/>
            </p:cNvSpPr>
            <p:nvPr/>
          </p:nvSpPr>
          <p:spPr bwMode="auto">
            <a:xfrm>
              <a:off x="1219" y="1618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7" name="Rectangle 686"/>
            <p:cNvSpPr>
              <a:spLocks noChangeArrowheads="1"/>
            </p:cNvSpPr>
            <p:nvPr/>
          </p:nvSpPr>
          <p:spPr bwMode="auto">
            <a:xfrm>
              <a:off x="1160" y="167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8" name="Rectangle 687"/>
            <p:cNvSpPr>
              <a:spLocks noChangeArrowheads="1"/>
            </p:cNvSpPr>
            <p:nvPr/>
          </p:nvSpPr>
          <p:spPr bwMode="auto">
            <a:xfrm>
              <a:off x="1172" y="1734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9" name="Rectangle 688"/>
            <p:cNvSpPr>
              <a:spLocks noChangeArrowheads="1"/>
            </p:cNvSpPr>
            <p:nvPr/>
          </p:nvSpPr>
          <p:spPr bwMode="auto">
            <a:xfrm>
              <a:off x="1076" y="1447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0" name="Rectangle 689"/>
            <p:cNvSpPr>
              <a:spLocks noChangeArrowheads="1"/>
            </p:cNvSpPr>
            <p:nvPr/>
          </p:nvSpPr>
          <p:spPr bwMode="auto">
            <a:xfrm>
              <a:off x="1124" y="149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1" name="Rectangle 690"/>
            <p:cNvSpPr>
              <a:spLocks noChangeArrowheads="1"/>
            </p:cNvSpPr>
            <p:nvPr/>
          </p:nvSpPr>
          <p:spPr bwMode="auto">
            <a:xfrm>
              <a:off x="1146" y="155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2" name="Rectangle 691"/>
            <p:cNvSpPr>
              <a:spLocks noChangeArrowheads="1"/>
            </p:cNvSpPr>
            <p:nvPr/>
          </p:nvSpPr>
          <p:spPr bwMode="auto">
            <a:xfrm>
              <a:off x="1132" y="1442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3" name="Rectangle 692"/>
            <p:cNvSpPr>
              <a:spLocks noChangeArrowheads="1"/>
            </p:cNvSpPr>
            <p:nvPr/>
          </p:nvSpPr>
          <p:spPr bwMode="auto">
            <a:xfrm>
              <a:off x="1073" y="1501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4" name="Rectangle 693"/>
            <p:cNvSpPr>
              <a:spLocks noChangeArrowheads="1"/>
            </p:cNvSpPr>
            <p:nvPr/>
          </p:nvSpPr>
          <p:spPr bwMode="auto">
            <a:xfrm>
              <a:off x="1085" y="1558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5" name="Rectangle 694"/>
            <p:cNvSpPr>
              <a:spLocks noChangeArrowheads="1"/>
            </p:cNvSpPr>
            <p:nvPr/>
          </p:nvSpPr>
          <p:spPr bwMode="auto">
            <a:xfrm>
              <a:off x="1190" y="1408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6" name="Rectangle 695"/>
            <p:cNvSpPr>
              <a:spLocks noChangeArrowheads="1"/>
            </p:cNvSpPr>
            <p:nvPr/>
          </p:nvSpPr>
          <p:spPr bwMode="auto">
            <a:xfrm>
              <a:off x="1238" y="1460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7" name="Rectangle 696"/>
            <p:cNvSpPr>
              <a:spLocks noChangeArrowheads="1"/>
            </p:cNvSpPr>
            <p:nvPr/>
          </p:nvSpPr>
          <p:spPr bwMode="auto">
            <a:xfrm>
              <a:off x="1260" y="1516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8" name="Rectangle 697"/>
            <p:cNvSpPr>
              <a:spLocks noChangeArrowheads="1"/>
            </p:cNvSpPr>
            <p:nvPr/>
          </p:nvSpPr>
          <p:spPr bwMode="auto">
            <a:xfrm>
              <a:off x="1245" y="1404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9" name="Rectangle 698"/>
            <p:cNvSpPr>
              <a:spLocks noChangeArrowheads="1"/>
            </p:cNvSpPr>
            <p:nvPr/>
          </p:nvSpPr>
          <p:spPr bwMode="auto">
            <a:xfrm>
              <a:off x="1187" y="1463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0" name="Rectangle 699"/>
            <p:cNvSpPr>
              <a:spLocks noChangeArrowheads="1"/>
            </p:cNvSpPr>
            <p:nvPr/>
          </p:nvSpPr>
          <p:spPr bwMode="auto">
            <a:xfrm>
              <a:off x="1199" y="1520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" name="Rectangle 700"/>
            <p:cNvSpPr>
              <a:spLocks noChangeArrowheads="1"/>
            </p:cNvSpPr>
            <p:nvPr/>
          </p:nvSpPr>
          <p:spPr bwMode="auto">
            <a:xfrm>
              <a:off x="1312" y="1416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2" name="Rectangle 701"/>
            <p:cNvSpPr>
              <a:spLocks noChangeArrowheads="1"/>
            </p:cNvSpPr>
            <p:nvPr/>
          </p:nvSpPr>
          <p:spPr bwMode="auto">
            <a:xfrm>
              <a:off x="1092" y="168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3" name="Rectangle 702"/>
            <p:cNvSpPr>
              <a:spLocks noChangeArrowheads="1"/>
            </p:cNvSpPr>
            <p:nvPr/>
          </p:nvSpPr>
          <p:spPr bwMode="auto">
            <a:xfrm>
              <a:off x="1114" y="173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4" name="Rectangle 703"/>
            <p:cNvSpPr>
              <a:spLocks noChangeArrowheads="1"/>
            </p:cNvSpPr>
            <p:nvPr/>
          </p:nvSpPr>
          <p:spPr bwMode="auto">
            <a:xfrm>
              <a:off x="1099" y="1627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5" name="Rectangle 704"/>
            <p:cNvSpPr>
              <a:spLocks noChangeArrowheads="1"/>
            </p:cNvSpPr>
            <p:nvPr/>
          </p:nvSpPr>
          <p:spPr bwMode="auto">
            <a:xfrm>
              <a:off x="1309" y="147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6" name="Rectangle 705"/>
            <p:cNvSpPr>
              <a:spLocks noChangeArrowheads="1"/>
            </p:cNvSpPr>
            <p:nvPr/>
          </p:nvSpPr>
          <p:spPr bwMode="auto">
            <a:xfrm>
              <a:off x="1321" y="152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7" name="Rectangle 706"/>
            <p:cNvSpPr>
              <a:spLocks noChangeArrowheads="1"/>
            </p:cNvSpPr>
            <p:nvPr/>
          </p:nvSpPr>
          <p:spPr bwMode="auto">
            <a:xfrm>
              <a:off x="1283" y="159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8" name="Rectangle 707"/>
            <p:cNvSpPr>
              <a:spLocks noChangeArrowheads="1"/>
            </p:cNvSpPr>
            <p:nvPr/>
          </p:nvSpPr>
          <p:spPr bwMode="auto">
            <a:xfrm>
              <a:off x="1330" y="164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9" name="Rectangle 708"/>
            <p:cNvSpPr>
              <a:spLocks noChangeArrowheads="1"/>
            </p:cNvSpPr>
            <p:nvPr/>
          </p:nvSpPr>
          <p:spPr bwMode="auto">
            <a:xfrm>
              <a:off x="1352" y="1700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0" name="Rectangle 709"/>
            <p:cNvSpPr>
              <a:spLocks noChangeArrowheads="1"/>
            </p:cNvSpPr>
            <p:nvPr/>
          </p:nvSpPr>
          <p:spPr bwMode="auto">
            <a:xfrm>
              <a:off x="1338" y="1589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1" name="Rectangle 710"/>
            <p:cNvSpPr>
              <a:spLocks noChangeArrowheads="1"/>
            </p:cNvSpPr>
            <p:nvPr/>
          </p:nvSpPr>
          <p:spPr bwMode="auto">
            <a:xfrm>
              <a:off x="1279" y="1648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2" name="Rectangle 711"/>
            <p:cNvSpPr>
              <a:spLocks noChangeArrowheads="1"/>
            </p:cNvSpPr>
            <p:nvPr/>
          </p:nvSpPr>
          <p:spPr bwMode="auto">
            <a:xfrm>
              <a:off x="1292" y="1705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3" name="Rectangle 712"/>
            <p:cNvSpPr>
              <a:spLocks noChangeArrowheads="1"/>
            </p:cNvSpPr>
            <p:nvPr/>
          </p:nvSpPr>
          <p:spPr bwMode="auto">
            <a:xfrm>
              <a:off x="1227" y="157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4" name="Rectangle 713"/>
            <p:cNvSpPr>
              <a:spLocks noChangeArrowheads="1"/>
            </p:cNvSpPr>
            <p:nvPr/>
          </p:nvSpPr>
          <p:spPr bwMode="auto">
            <a:xfrm>
              <a:off x="1310" y="1768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5" name="Rectangle 714"/>
            <p:cNvSpPr>
              <a:spLocks noChangeArrowheads="1"/>
            </p:cNvSpPr>
            <p:nvPr/>
          </p:nvSpPr>
          <p:spPr bwMode="auto">
            <a:xfrm>
              <a:off x="1444" y="1641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6" name="Rectangle 715"/>
            <p:cNvSpPr>
              <a:spLocks noChangeArrowheads="1"/>
            </p:cNvSpPr>
            <p:nvPr/>
          </p:nvSpPr>
          <p:spPr bwMode="auto">
            <a:xfrm>
              <a:off x="1492" y="1693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7" name="Rectangle 716"/>
            <p:cNvSpPr>
              <a:spLocks noChangeArrowheads="1"/>
            </p:cNvSpPr>
            <p:nvPr/>
          </p:nvSpPr>
          <p:spPr bwMode="auto">
            <a:xfrm>
              <a:off x="1514" y="1749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8" name="Rectangle 717"/>
            <p:cNvSpPr>
              <a:spLocks noChangeArrowheads="1"/>
            </p:cNvSpPr>
            <p:nvPr/>
          </p:nvSpPr>
          <p:spPr bwMode="auto">
            <a:xfrm>
              <a:off x="1500" y="1637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9" name="Rectangle 718"/>
            <p:cNvSpPr>
              <a:spLocks noChangeArrowheads="1"/>
            </p:cNvSpPr>
            <p:nvPr/>
          </p:nvSpPr>
          <p:spPr bwMode="auto">
            <a:xfrm>
              <a:off x="1441" y="1696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0" name="Rectangle 719"/>
            <p:cNvSpPr>
              <a:spLocks noChangeArrowheads="1"/>
            </p:cNvSpPr>
            <p:nvPr/>
          </p:nvSpPr>
          <p:spPr bwMode="auto">
            <a:xfrm>
              <a:off x="1453" y="1753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1" name="Rectangle 720"/>
            <p:cNvSpPr>
              <a:spLocks noChangeArrowheads="1"/>
            </p:cNvSpPr>
            <p:nvPr/>
          </p:nvSpPr>
          <p:spPr bwMode="auto">
            <a:xfrm>
              <a:off x="1357" y="1466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2" name="Rectangle 721"/>
            <p:cNvSpPr>
              <a:spLocks noChangeArrowheads="1"/>
            </p:cNvSpPr>
            <p:nvPr/>
          </p:nvSpPr>
          <p:spPr bwMode="auto">
            <a:xfrm>
              <a:off x="1405" y="151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3" name="Rectangle 722"/>
            <p:cNvSpPr>
              <a:spLocks noChangeArrowheads="1"/>
            </p:cNvSpPr>
            <p:nvPr/>
          </p:nvSpPr>
          <p:spPr bwMode="auto">
            <a:xfrm>
              <a:off x="1427" y="157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4" name="Rectangle 723"/>
            <p:cNvSpPr>
              <a:spLocks noChangeArrowheads="1"/>
            </p:cNvSpPr>
            <p:nvPr/>
          </p:nvSpPr>
          <p:spPr bwMode="auto">
            <a:xfrm>
              <a:off x="1413" y="146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5" name="Rectangle 724"/>
            <p:cNvSpPr>
              <a:spLocks noChangeArrowheads="1"/>
            </p:cNvSpPr>
            <p:nvPr/>
          </p:nvSpPr>
          <p:spPr bwMode="auto">
            <a:xfrm>
              <a:off x="1354" y="1520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6" name="Rectangle 725"/>
            <p:cNvSpPr>
              <a:spLocks noChangeArrowheads="1"/>
            </p:cNvSpPr>
            <p:nvPr/>
          </p:nvSpPr>
          <p:spPr bwMode="auto">
            <a:xfrm>
              <a:off x="1366" y="157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7" name="Rectangle 726"/>
            <p:cNvSpPr>
              <a:spLocks noChangeArrowheads="1"/>
            </p:cNvSpPr>
            <p:nvPr/>
          </p:nvSpPr>
          <p:spPr bwMode="auto">
            <a:xfrm>
              <a:off x="1471" y="142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8" name="Rectangle 727"/>
            <p:cNvSpPr>
              <a:spLocks noChangeArrowheads="1"/>
            </p:cNvSpPr>
            <p:nvPr/>
          </p:nvSpPr>
          <p:spPr bwMode="auto">
            <a:xfrm>
              <a:off x="1519" y="1479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9" name="Rectangle 728"/>
            <p:cNvSpPr>
              <a:spLocks noChangeArrowheads="1"/>
            </p:cNvSpPr>
            <p:nvPr/>
          </p:nvSpPr>
          <p:spPr bwMode="auto">
            <a:xfrm>
              <a:off x="1541" y="1535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0" name="Rectangle 729"/>
            <p:cNvSpPr>
              <a:spLocks noChangeArrowheads="1"/>
            </p:cNvSpPr>
            <p:nvPr/>
          </p:nvSpPr>
          <p:spPr bwMode="auto">
            <a:xfrm>
              <a:off x="1526" y="1423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1" name="Rectangle 730"/>
            <p:cNvSpPr>
              <a:spLocks noChangeArrowheads="1"/>
            </p:cNvSpPr>
            <p:nvPr/>
          </p:nvSpPr>
          <p:spPr bwMode="auto">
            <a:xfrm>
              <a:off x="1468" y="148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2" name="Rectangle 731"/>
            <p:cNvSpPr>
              <a:spLocks noChangeArrowheads="1"/>
            </p:cNvSpPr>
            <p:nvPr/>
          </p:nvSpPr>
          <p:spPr bwMode="auto">
            <a:xfrm>
              <a:off x="1480" y="1539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3" name="Rectangle 732"/>
            <p:cNvSpPr>
              <a:spLocks noChangeArrowheads="1"/>
            </p:cNvSpPr>
            <p:nvPr/>
          </p:nvSpPr>
          <p:spPr bwMode="auto">
            <a:xfrm>
              <a:off x="1593" y="1435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4" name="Rectangle 733"/>
            <p:cNvSpPr>
              <a:spLocks noChangeArrowheads="1"/>
            </p:cNvSpPr>
            <p:nvPr/>
          </p:nvSpPr>
          <p:spPr bwMode="auto">
            <a:xfrm>
              <a:off x="1373" y="170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5" name="Rectangle 734"/>
            <p:cNvSpPr>
              <a:spLocks noChangeArrowheads="1"/>
            </p:cNvSpPr>
            <p:nvPr/>
          </p:nvSpPr>
          <p:spPr bwMode="auto">
            <a:xfrm>
              <a:off x="1395" y="175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6" name="Rectangle 735"/>
            <p:cNvSpPr>
              <a:spLocks noChangeArrowheads="1"/>
            </p:cNvSpPr>
            <p:nvPr/>
          </p:nvSpPr>
          <p:spPr bwMode="auto">
            <a:xfrm>
              <a:off x="1380" y="164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7" name="Rectangle 736"/>
            <p:cNvSpPr>
              <a:spLocks noChangeArrowheads="1"/>
            </p:cNvSpPr>
            <p:nvPr/>
          </p:nvSpPr>
          <p:spPr bwMode="auto">
            <a:xfrm>
              <a:off x="1590" y="149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8" name="Rectangle 737"/>
            <p:cNvSpPr>
              <a:spLocks noChangeArrowheads="1"/>
            </p:cNvSpPr>
            <p:nvPr/>
          </p:nvSpPr>
          <p:spPr bwMode="auto">
            <a:xfrm>
              <a:off x="1602" y="154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9" name="Rectangle 738"/>
            <p:cNvSpPr>
              <a:spLocks noChangeArrowheads="1"/>
            </p:cNvSpPr>
            <p:nvPr/>
          </p:nvSpPr>
          <p:spPr bwMode="auto">
            <a:xfrm>
              <a:off x="1564" y="1612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0" name="Rectangle 739"/>
            <p:cNvSpPr>
              <a:spLocks noChangeArrowheads="1"/>
            </p:cNvSpPr>
            <p:nvPr/>
          </p:nvSpPr>
          <p:spPr bwMode="auto">
            <a:xfrm>
              <a:off x="1611" y="166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1" name="Rectangle 740"/>
            <p:cNvSpPr>
              <a:spLocks noChangeArrowheads="1"/>
            </p:cNvSpPr>
            <p:nvPr/>
          </p:nvSpPr>
          <p:spPr bwMode="auto">
            <a:xfrm>
              <a:off x="1633" y="1719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2" name="Rectangle 741"/>
            <p:cNvSpPr>
              <a:spLocks noChangeArrowheads="1"/>
            </p:cNvSpPr>
            <p:nvPr/>
          </p:nvSpPr>
          <p:spPr bwMode="auto">
            <a:xfrm>
              <a:off x="1619" y="1608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3" name="Rectangle 742"/>
            <p:cNvSpPr>
              <a:spLocks noChangeArrowheads="1"/>
            </p:cNvSpPr>
            <p:nvPr/>
          </p:nvSpPr>
          <p:spPr bwMode="auto">
            <a:xfrm>
              <a:off x="1560" y="1667"/>
              <a:ext cx="39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4" name="Rectangle 743"/>
            <p:cNvSpPr>
              <a:spLocks noChangeArrowheads="1"/>
            </p:cNvSpPr>
            <p:nvPr/>
          </p:nvSpPr>
          <p:spPr bwMode="auto">
            <a:xfrm>
              <a:off x="1573" y="1724"/>
              <a:ext cx="38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5" name="Rectangle 744"/>
            <p:cNvSpPr>
              <a:spLocks noChangeArrowheads="1"/>
            </p:cNvSpPr>
            <p:nvPr/>
          </p:nvSpPr>
          <p:spPr bwMode="auto">
            <a:xfrm>
              <a:off x="1508" y="158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6" name="Rectangle 745"/>
            <p:cNvSpPr>
              <a:spLocks noChangeArrowheads="1"/>
            </p:cNvSpPr>
            <p:nvPr/>
          </p:nvSpPr>
          <p:spPr bwMode="auto">
            <a:xfrm>
              <a:off x="482" y="176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7" name="Rectangle 746"/>
            <p:cNvSpPr>
              <a:spLocks noChangeArrowheads="1"/>
            </p:cNvSpPr>
            <p:nvPr/>
          </p:nvSpPr>
          <p:spPr bwMode="auto">
            <a:xfrm>
              <a:off x="529" y="1807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8" name="Rectangle 747"/>
            <p:cNvSpPr>
              <a:spLocks noChangeArrowheads="1"/>
            </p:cNvSpPr>
            <p:nvPr/>
          </p:nvSpPr>
          <p:spPr bwMode="auto">
            <a:xfrm>
              <a:off x="550" y="185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9" name="Rectangle 748"/>
            <p:cNvSpPr>
              <a:spLocks noChangeArrowheads="1"/>
            </p:cNvSpPr>
            <p:nvPr/>
          </p:nvSpPr>
          <p:spPr bwMode="auto">
            <a:xfrm>
              <a:off x="536" y="1756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0" name="Rectangle 749"/>
            <p:cNvSpPr>
              <a:spLocks noChangeArrowheads="1"/>
            </p:cNvSpPr>
            <p:nvPr/>
          </p:nvSpPr>
          <p:spPr bwMode="auto">
            <a:xfrm>
              <a:off x="479" y="180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1" name="Rectangle 750"/>
            <p:cNvSpPr>
              <a:spLocks noChangeArrowheads="1"/>
            </p:cNvSpPr>
            <p:nvPr/>
          </p:nvSpPr>
          <p:spPr bwMode="auto">
            <a:xfrm>
              <a:off x="491" y="1860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2" name="Rectangle 751"/>
            <p:cNvSpPr>
              <a:spLocks noChangeArrowheads="1"/>
            </p:cNvSpPr>
            <p:nvPr/>
          </p:nvSpPr>
          <p:spPr bwMode="auto">
            <a:xfrm>
              <a:off x="593" y="1726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3" name="Rectangle 752"/>
            <p:cNvSpPr>
              <a:spLocks noChangeArrowheads="1"/>
            </p:cNvSpPr>
            <p:nvPr/>
          </p:nvSpPr>
          <p:spPr bwMode="auto">
            <a:xfrm>
              <a:off x="639" y="1772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4" name="Rectangle 753"/>
            <p:cNvSpPr>
              <a:spLocks noChangeArrowheads="1"/>
            </p:cNvSpPr>
            <p:nvPr/>
          </p:nvSpPr>
          <p:spPr bwMode="auto">
            <a:xfrm>
              <a:off x="661" y="1822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5" name="Rectangle 754"/>
            <p:cNvSpPr>
              <a:spLocks noChangeArrowheads="1"/>
            </p:cNvSpPr>
            <p:nvPr/>
          </p:nvSpPr>
          <p:spPr bwMode="auto">
            <a:xfrm>
              <a:off x="646" y="1722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6" name="Rectangle 755"/>
            <p:cNvSpPr>
              <a:spLocks noChangeArrowheads="1"/>
            </p:cNvSpPr>
            <p:nvPr/>
          </p:nvSpPr>
          <p:spPr bwMode="auto">
            <a:xfrm>
              <a:off x="589" y="1775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7" name="Rectangle 756"/>
            <p:cNvSpPr>
              <a:spLocks noChangeArrowheads="1"/>
            </p:cNvSpPr>
            <p:nvPr/>
          </p:nvSpPr>
          <p:spPr bwMode="auto">
            <a:xfrm>
              <a:off x="602" y="1826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8" name="Rectangle 757"/>
            <p:cNvSpPr>
              <a:spLocks noChangeArrowheads="1"/>
            </p:cNvSpPr>
            <p:nvPr/>
          </p:nvSpPr>
          <p:spPr bwMode="auto">
            <a:xfrm>
              <a:off x="711" y="1733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9" name="Rectangle 758"/>
            <p:cNvSpPr>
              <a:spLocks noChangeArrowheads="1"/>
            </p:cNvSpPr>
            <p:nvPr/>
          </p:nvSpPr>
          <p:spPr bwMode="auto">
            <a:xfrm>
              <a:off x="708" y="1782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0" name="Rectangle 759"/>
            <p:cNvSpPr>
              <a:spLocks noChangeArrowheads="1"/>
            </p:cNvSpPr>
            <p:nvPr/>
          </p:nvSpPr>
          <p:spPr bwMode="auto">
            <a:xfrm>
              <a:off x="720" y="183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1" name="Rectangle 760"/>
            <p:cNvSpPr>
              <a:spLocks noChangeArrowheads="1"/>
            </p:cNvSpPr>
            <p:nvPr/>
          </p:nvSpPr>
          <p:spPr bwMode="auto">
            <a:xfrm>
              <a:off x="628" y="1871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2" name="Rectangle 761"/>
            <p:cNvSpPr>
              <a:spLocks noChangeArrowheads="1"/>
            </p:cNvSpPr>
            <p:nvPr/>
          </p:nvSpPr>
          <p:spPr bwMode="auto">
            <a:xfrm>
              <a:off x="756" y="1777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3" name="Rectangle 762"/>
            <p:cNvSpPr>
              <a:spLocks noChangeArrowheads="1"/>
            </p:cNvSpPr>
            <p:nvPr/>
          </p:nvSpPr>
          <p:spPr bwMode="auto">
            <a:xfrm>
              <a:off x="803" y="1824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4" name="Rectangle 763"/>
            <p:cNvSpPr>
              <a:spLocks noChangeArrowheads="1"/>
            </p:cNvSpPr>
            <p:nvPr/>
          </p:nvSpPr>
          <p:spPr bwMode="auto">
            <a:xfrm>
              <a:off x="824" y="1874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5" name="Rectangle 764"/>
            <p:cNvSpPr>
              <a:spLocks noChangeArrowheads="1"/>
            </p:cNvSpPr>
            <p:nvPr/>
          </p:nvSpPr>
          <p:spPr bwMode="auto">
            <a:xfrm>
              <a:off x="810" y="1773"/>
              <a:ext cx="37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6" name="Rectangle 765"/>
            <p:cNvSpPr>
              <a:spLocks noChangeArrowheads="1"/>
            </p:cNvSpPr>
            <p:nvPr/>
          </p:nvSpPr>
          <p:spPr bwMode="auto">
            <a:xfrm>
              <a:off x="753" y="1826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7" name="Rectangle 766"/>
            <p:cNvSpPr>
              <a:spLocks noChangeArrowheads="1"/>
            </p:cNvSpPr>
            <p:nvPr/>
          </p:nvSpPr>
          <p:spPr bwMode="auto">
            <a:xfrm>
              <a:off x="765" y="1877"/>
              <a:ext cx="38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8" name="Rectangle 767"/>
            <p:cNvSpPr>
              <a:spLocks noChangeArrowheads="1"/>
            </p:cNvSpPr>
            <p:nvPr/>
          </p:nvSpPr>
          <p:spPr bwMode="auto">
            <a:xfrm>
              <a:off x="867" y="1743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9" name="Rectangle 768"/>
            <p:cNvSpPr>
              <a:spLocks noChangeArrowheads="1"/>
            </p:cNvSpPr>
            <p:nvPr/>
          </p:nvSpPr>
          <p:spPr bwMode="auto">
            <a:xfrm>
              <a:off x="913" y="1789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0" name="Rectangle 769"/>
            <p:cNvSpPr>
              <a:spLocks noChangeArrowheads="1"/>
            </p:cNvSpPr>
            <p:nvPr/>
          </p:nvSpPr>
          <p:spPr bwMode="auto">
            <a:xfrm>
              <a:off x="935" y="1839"/>
              <a:ext cx="37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1" name="Rectangle 770"/>
            <p:cNvSpPr>
              <a:spLocks noChangeArrowheads="1"/>
            </p:cNvSpPr>
            <p:nvPr/>
          </p:nvSpPr>
          <p:spPr bwMode="auto">
            <a:xfrm>
              <a:off x="920" y="1739"/>
              <a:ext cx="38" cy="31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2" name="Rectangle 771"/>
            <p:cNvSpPr>
              <a:spLocks noChangeArrowheads="1"/>
            </p:cNvSpPr>
            <p:nvPr/>
          </p:nvSpPr>
          <p:spPr bwMode="auto">
            <a:xfrm>
              <a:off x="863" y="1792"/>
              <a:ext cx="38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3" name="Rectangle 772"/>
            <p:cNvSpPr>
              <a:spLocks noChangeArrowheads="1"/>
            </p:cNvSpPr>
            <p:nvPr/>
          </p:nvSpPr>
          <p:spPr bwMode="auto">
            <a:xfrm>
              <a:off x="876" y="1843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4" name="Rectangle 773"/>
            <p:cNvSpPr>
              <a:spLocks noChangeArrowheads="1"/>
            </p:cNvSpPr>
            <p:nvPr/>
          </p:nvSpPr>
          <p:spPr bwMode="auto">
            <a:xfrm>
              <a:off x="985" y="1750"/>
              <a:ext cx="38" cy="31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5" name="Rectangle 774"/>
            <p:cNvSpPr>
              <a:spLocks noChangeArrowheads="1"/>
            </p:cNvSpPr>
            <p:nvPr/>
          </p:nvSpPr>
          <p:spPr bwMode="auto">
            <a:xfrm>
              <a:off x="982" y="1799"/>
              <a:ext cx="37" cy="31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6" name="Rectangle 775"/>
            <p:cNvSpPr>
              <a:spLocks noChangeArrowheads="1"/>
            </p:cNvSpPr>
            <p:nvPr/>
          </p:nvSpPr>
          <p:spPr bwMode="auto">
            <a:xfrm>
              <a:off x="994" y="1850"/>
              <a:ext cx="37" cy="31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7" name="Rectangle 776"/>
            <p:cNvSpPr>
              <a:spLocks noChangeArrowheads="1"/>
            </p:cNvSpPr>
            <p:nvPr/>
          </p:nvSpPr>
          <p:spPr bwMode="auto">
            <a:xfrm>
              <a:off x="1076" y="1765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8" name="Rectangle 777"/>
            <p:cNvSpPr>
              <a:spLocks noChangeArrowheads="1"/>
            </p:cNvSpPr>
            <p:nvPr/>
          </p:nvSpPr>
          <p:spPr bwMode="auto">
            <a:xfrm>
              <a:off x="1124" y="181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9" name="Rectangle 778"/>
            <p:cNvSpPr>
              <a:spLocks noChangeArrowheads="1"/>
            </p:cNvSpPr>
            <p:nvPr/>
          </p:nvSpPr>
          <p:spPr bwMode="auto">
            <a:xfrm>
              <a:off x="1146" y="1872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0" name="Rectangle 779"/>
            <p:cNvSpPr>
              <a:spLocks noChangeArrowheads="1"/>
            </p:cNvSpPr>
            <p:nvPr/>
          </p:nvSpPr>
          <p:spPr bwMode="auto">
            <a:xfrm>
              <a:off x="1132" y="1760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1" name="Rectangle 780"/>
            <p:cNvSpPr>
              <a:spLocks noChangeArrowheads="1"/>
            </p:cNvSpPr>
            <p:nvPr/>
          </p:nvSpPr>
          <p:spPr bwMode="auto">
            <a:xfrm>
              <a:off x="1073" y="1819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2" name="Rectangle 781"/>
            <p:cNvSpPr>
              <a:spLocks noChangeArrowheads="1"/>
            </p:cNvSpPr>
            <p:nvPr/>
          </p:nvSpPr>
          <p:spPr bwMode="auto">
            <a:xfrm>
              <a:off x="1190" y="1726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3" name="Rectangle 782"/>
            <p:cNvSpPr>
              <a:spLocks noChangeArrowheads="1"/>
            </p:cNvSpPr>
            <p:nvPr/>
          </p:nvSpPr>
          <p:spPr bwMode="auto">
            <a:xfrm>
              <a:off x="1238" y="1778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4" name="Rectangle 783"/>
            <p:cNvSpPr>
              <a:spLocks noChangeArrowheads="1"/>
            </p:cNvSpPr>
            <p:nvPr/>
          </p:nvSpPr>
          <p:spPr bwMode="auto">
            <a:xfrm>
              <a:off x="1260" y="1834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5" name="Rectangle 784"/>
            <p:cNvSpPr>
              <a:spLocks noChangeArrowheads="1"/>
            </p:cNvSpPr>
            <p:nvPr/>
          </p:nvSpPr>
          <p:spPr bwMode="auto">
            <a:xfrm>
              <a:off x="1245" y="1722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6" name="Rectangle 785"/>
            <p:cNvSpPr>
              <a:spLocks noChangeArrowheads="1"/>
            </p:cNvSpPr>
            <p:nvPr/>
          </p:nvSpPr>
          <p:spPr bwMode="auto">
            <a:xfrm>
              <a:off x="1187" y="1781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7" name="Rectangle 786"/>
            <p:cNvSpPr>
              <a:spLocks noChangeArrowheads="1"/>
            </p:cNvSpPr>
            <p:nvPr/>
          </p:nvSpPr>
          <p:spPr bwMode="auto">
            <a:xfrm>
              <a:off x="1199" y="1838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8" name="Rectangle 787"/>
            <p:cNvSpPr>
              <a:spLocks noChangeArrowheads="1"/>
            </p:cNvSpPr>
            <p:nvPr/>
          </p:nvSpPr>
          <p:spPr bwMode="auto">
            <a:xfrm>
              <a:off x="1312" y="1734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9" name="Rectangle 788"/>
            <p:cNvSpPr>
              <a:spLocks noChangeArrowheads="1"/>
            </p:cNvSpPr>
            <p:nvPr/>
          </p:nvSpPr>
          <p:spPr bwMode="auto">
            <a:xfrm>
              <a:off x="1309" y="1789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0" name="Rectangle 789"/>
            <p:cNvSpPr>
              <a:spLocks noChangeArrowheads="1"/>
            </p:cNvSpPr>
            <p:nvPr/>
          </p:nvSpPr>
          <p:spPr bwMode="auto">
            <a:xfrm>
              <a:off x="1321" y="1846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1" name="Rectangle 790"/>
            <p:cNvSpPr>
              <a:spLocks noChangeArrowheads="1"/>
            </p:cNvSpPr>
            <p:nvPr/>
          </p:nvSpPr>
          <p:spPr bwMode="auto">
            <a:xfrm>
              <a:off x="1357" y="1784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2" name="Rectangle 791"/>
            <p:cNvSpPr>
              <a:spLocks noChangeArrowheads="1"/>
            </p:cNvSpPr>
            <p:nvPr/>
          </p:nvSpPr>
          <p:spPr bwMode="auto">
            <a:xfrm>
              <a:off x="1405" y="183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3" name="Rectangle 792"/>
            <p:cNvSpPr>
              <a:spLocks noChangeArrowheads="1"/>
            </p:cNvSpPr>
            <p:nvPr/>
          </p:nvSpPr>
          <p:spPr bwMode="auto">
            <a:xfrm>
              <a:off x="1413" y="1779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4" name="Rectangle 793"/>
            <p:cNvSpPr>
              <a:spLocks noChangeArrowheads="1"/>
            </p:cNvSpPr>
            <p:nvPr/>
          </p:nvSpPr>
          <p:spPr bwMode="auto">
            <a:xfrm>
              <a:off x="1354" y="1838"/>
              <a:ext cx="39" cy="35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5" name="Rectangle 794"/>
            <p:cNvSpPr>
              <a:spLocks noChangeArrowheads="1"/>
            </p:cNvSpPr>
            <p:nvPr/>
          </p:nvSpPr>
          <p:spPr bwMode="auto">
            <a:xfrm>
              <a:off x="1471" y="1745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6" name="Rectangle 795"/>
            <p:cNvSpPr>
              <a:spLocks noChangeArrowheads="1"/>
            </p:cNvSpPr>
            <p:nvPr/>
          </p:nvSpPr>
          <p:spPr bwMode="auto">
            <a:xfrm>
              <a:off x="1519" y="1797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7" name="Rectangle 796"/>
            <p:cNvSpPr>
              <a:spLocks noChangeArrowheads="1"/>
            </p:cNvSpPr>
            <p:nvPr/>
          </p:nvSpPr>
          <p:spPr bwMode="auto">
            <a:xfrm>
              <a:off x="1541" y="1853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8" name="Rectangle 797"/>
            <p:cNvSpPr>
              <a:spLocks noChangeArrowheads="1"/>
            </p:cNvSpPr>
            <p:nvPr/>
          </p:nvSpPr>
          <p:spPr bwMode="auto">
            <a:xfrm>
              <a:off x="1526" y="1741"/>
              <a:ext cx="39" cy="34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9" name="Rectangle 798"/>
            <p:cNvSpPr>
              <a:spLocks noChangeArrowheads="1"/>
            </p:cNvSpPr>
            <p:nvPr/>
          </p:nvSpPr>
          <p:spPr bwMode="auto">
            <a:xfrm>
              <a:off x="1468" y="1800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0" name="Rectangle 799"/>
            <p:cNvSpPr>
              <a:spLocks noChangeArrowheads="1"/>
            </p:cNvSpPr>
            <p:nvPr/>
          </p:nvSpPr>
          <p:spPr bwMode="auto">
            <a:xfrm>
              <a:off x="1480" y="1857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1" name="Rectangle 800"/>
            <p:cNvSpPr>
              <a:spLocks noChangeArrowheads="1"/>
            </p:cNvSpPr>
            <p:nvPr/>
          </p:nvSpPr>
          <p:spPr bwMode="auto">
            <a:xfrm>
              <a:off x="1593" y="1753"/>
              <a:ext cx="38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2" name="Rectangle 801"/>
            <p:cNvSpPr>
              <a:spLocks noChangeArrowheads="1"/>
            </p:cNvSpPr>
            <p:nvPr/>
          </p:nvSpPr>
          <p:spPr bwMode="auto">
            <a:xfrm>
              <a:off x="1590" y="1808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3" name="Rectangle 802"/>
            <p:cNvSpPr>
              <a:spLocks noChangeArrowheads="1"/>
            </p:cNvSpPr>
            <p:nvPr/>
          </p:nvSpPr>
          <p:spPr bwMode="auto">
            <a:xfrm>
              <a:off x="1602" y="1865"/>
              <a:ext cx="39" cy="34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4" name="Rectangle 803"/>
            <p:cNvSpPr>
              <a:spLocks noChangeArrowheads="1"/>
            </p:cNvSpPr>
            <p:nvPr/>
          </p:nvSpPr>
          <p:spPr bwMode="auto">
            <a:xfrm>
              <a:off x="1058" y="165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5" name="Rectangle 804"/>
            <p:cNvSpPr>
              <a:spLocks noChangeArrowheads="1"/>
            </p:cNvSpPr>
            <p:nvPr/>
          </p:nvSpPr>
          <p:spPr bwMode="auto">
            <a:xfrm>
              <a:off x="1080" y="1713"/>
              <a:ext cx="39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6" name="Rectangle 805"/>
            <p:cNvSpPr>
              <a:spLocks noChangeArrowheads="1"/>
            </p:cNvSpPr>
            <p:nvPr/>
          </p:nvSpPr>
          <p:spPr bwMode="auto">
            <a:xfrm>
              <a:off x="1066" y="1601"/>
              <a:ext cx="38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7" name="Rectangle 806"/>
            <p:cNvSpPr>
              <a:spLocks noChangeArrowheads="1"/>
            </p:cNvSpPr>
            <p:nvPr/>
          </p:nvSpPr>
          <p:spPr bwMode="auto">
            <a:xfrm>
              <a:off x="1019" y="1717"/>
              <a:ext cx="39" cy="35"/>
            </a:xfrm>
            <a:prstGeom prst="rect">
              <a:avLst/>
            </a:prstGeom>
            <a:solidFill>
              <a:srgbClr val="77777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8" name="Rectangle 807"/>
            <p:cNvSpPr>
              <a:spLocks noChangeArrowheads="1"/>
            </p:cNvSpPr>
            <p:nvPr/>
          </p:nvSpPr>
          <p:spPr bwMode="auto">
            <a:xfrm>
              <a:off x="1124" y="1567"/>
              <a:ext cx="39" cy="3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9" name="Rectangle 808"/>
            <p:cNvSpPr>
              <a:spLocks noChangeArrowheads="1"/>
            </p:cNvSpPr>
            <p:nvPr/>
          </p:nvSpPr>
          <p:spPr bwMode="auto">
            <a:xfrm>
              <a:off x="1121" y="1622"/>
              <a:ext cx="38" cy="34"/>
            </a:xfrm>
            <a:prstGeom prst="rect">
              <a:avLst/>
            </a:prstGeom>
            <a:solidFill>
              <a:srgbClr val="808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0" name="Rectangle 809"/>
            <p:cNvSpPr>
              <a:spLocks noChangeArrowheads="1"/>
            </p:cNvSpPr>
            <p:nvPr/>
          </p:nvSpPr>
          <p:spPr bwMode="auto">
            <a:xfrm>
              <a:off x="1026" y="1842"/>
              <a:ext cx="38" cy="34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1" name="Rectangle 810"/>
            <p:cNvSpPr>
              <a:spLocks noChangeArrowheads="1"/>
            </p:cNvSpPr>
            <p:nvPr/>
          </p:nvSpPr>
          <p:spPr bwMode="auto">
            <a:xfrm>
              <a:off x="1033" y="1786"/>
              <a:ext cx="39" cy="3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12" name="Rectangle 811"/>
          <p:cNvSpPr>
            <a:spLocks noChangeArrowheads="1"/>
          </p:cNvSpPr>
          <p:nvPr/>
        </p:nvSpPr>
        <p:spPr bwMode="auto">
          <a:xfrm>
            <a:off x="1216030" y="3518960"/>
            <a:ext cx="112713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3" name="Rectangle 812"/>
          <p:cNvSpPr>
            <a:spLocks noChangeArrowheads="1"/>
          </p:cNvSpPr>
          <p:nvPr/>
        </p:nvSpPr>
        <p:spPr bwMode="auto">
          <a:xfrm>
            <a:off x="4487863" y="3485887"/>
            <a:ext cx="112712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4" name="Rectangle 813"/>
          <p:cNvSpPr>
            <a:spLocks noChangeArrowheads="1"/>
          </p:cNvSpPr>
          <p:nvPr/>
        </p:nvSpPr>
        <p:spPr bwMode="auto">
          <a:xfrm>
            <a:off x="7356475" y="3480597"/>
            <a:ext cx="112713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5" name="Rectangle 814"/>
          <p:cNvSpPr>
            <a:spLocks noChangeArrowheads="1"/>
          </p:cNvSpPr>
          <p:nvPr/>
        </p:nvSpPr>
        <p:spPr bwMode="auto">
          <a:xfrm>
            <a:off x="7200905" y="3501763"/>
            <a:ext cx="112713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6" name="Rectangle 815"/>
          <p:cNvSpPr>
            <a:spLocks noChangeArrowheads="1"/>
          </p:cNvSpPr>
          <p:nvPr/>
        </p:nvSpPr>
        <p:spPr bwMode="auto">
          <a:xfrm>
            <a:off x="7553329" y="3436940"/>
            <a:ext cx="112713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7" name="Line 816"/>
          <p:cNvSpPr>
            <a:spLocks noChangeShapeType="1"/>
          </p:cNvSpPr>
          <p:nvPr/>
        </p:nvSpPr>
        <p:spPr bwMode="auto">
          <a:xfrm>
            <a:off x="965205" y="1144323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8" name="Line 817"/>
          <p:cNvSpPr>
            <a:spLocks noChangeShapeType="1"/>
          </p:cNvSpPr>
          <p:nvPr/>
        </p:nvSpPr>
        <p:spPr bwMode="auto">
          <a:xfrm>
            <a:off x="965205" y="1240896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19" name="Line 818"/>
          <p:cNvSpPr>
            <a:spLocks noChangeShapeType="1"/>
          </p:cNvSpPr>
          <p:nvPr/>
        </p:nvSpPr>
        <p:spPr bwMode="auto">
          <a:xfrm>
            <a:off x="965205" y="1337469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0" name="Line 819"/>
          <p:cNvSpPr>
            <a:spLocks noChangeShapeType="1"/>
          </p:cNvSpPr>
          <p:nvPr/>
        </p:nvSpPr>
        <p:spPr bwMode="auto">
          <a:xfrm>
            <a:off x="965205" y="1435366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1" name="Line 820"/>
          <p:cNvSpPr>
            <a:spLocks noChangeShapeType="1"/>
          </p:cNvSpPr>
          <p:nvPr/>
        </p:nvSpPr>
        <p:spPr bwMode="auto">
          <a:xfrm>
            <a:off x="965205" y="1531938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2" name="Line 821"/>
          <p:cNvSpPr>
            <a:spLocks noChangeShapeType="1"/>
          </p:cNvSpPr>
          <p:nvPr/>
        </p:nvSpPr>
        <p:spPr bwMode="auto">
          <a:xfrm>
            <a:off x="965205" y="1628511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3" name="Line 822"/>
          <p:cNvSpPr>
            <a:spLocks noChangeShapeType="1"/>
          </p:cNvSpPr>
          <p:nvPr/>
        </p:nvSpPr>
        <p:spPr bwMode="auto">
          <a:xfrm>
            <a:off x="965205" y="1725083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4" name="Line 823"/>
          <p:cNvSpPr>
            <a:spLocks noChangeShapeType="1"/>
          </p:cNvSpPr>
          <p:nvPr/>
        </p:nvSpPr>
        <p:spPr bwMode="auto">
          <a:xfrm>
            <a:off x="965205" y="1822979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5" name="Line 824"/>
          <p:cNvSpPr>
            <a:spLocks noChangeShapeType="1"/>
          </p:cNvSpPr>
          <p:nvPr/>
        </p:nvSpPr>
        <p:spPr bwMode="auto">
          <a:xfrm>
            <a:off x="965205" y="1919553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6" name="Line 825"/>
          <p:cNvSpPr>
            <a:spLocks noChangeShapeType="1"/>
          </p:cNvSpPr>
          <p:nvPr/>
        </p:nvSpPr>
        <p:spPr bwMode="auto">
          <a:xfrm>
            <a:off x="965205" y="2016126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7" name="Line 826"/>
          <p:cNvSpPr>
            <a:spLocks noChangeShapeType="1"/>
          </p:cNvSpPr>
          <p:nvPr/>
        </p:nvSpPr>
        <p:spPr bwMode="auto">
          <a:xfrm>
            <a:off x="965205" y="2112698"/>
            <a:ext cx="176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8" name="Line 827"/>
          <p:cNvSpPr>
            <a:spLocks noChangeShapeType="1"/>
          </p:cNvSpPr>
          <p:nvPr/>
        </p:nvSpPr>
        <p:spPr bwMode="auto">
          <a:xfrm>
            <a:off x="1104900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29" name="Line 828"/>
          <p:cNvSpPr>
            <a:spLocks noChangeShapeType="1"/>
          </p:cNvSpPr>
          <p:nvPr/>
        </p:nvSpPr>
        <p:spPr bwMode="auto">
          <a:xfrm>
            <a:off x="1239838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0" name="Line 829"/>
          <p:cNvSpPr>
            <a:spLocks noChangeShapeType="1"/>
          </p:cNvSpPr>
          <p:nvPr/>
        </p:nvSpPr>
        <p:spPr bwMode="auto">
          <a:xfrm>
            <a:off x="1374775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1" name="Line 830"/>
          <p:cNvSpPr>
            <a:spLocks noChangeShapeType="1"/>
          </p:cNvSpPr>
          <p:nvPr/>
        </p:nvSpPr>
        <p:spPr bwMode="auto">
          <a:xfrm>
            <a:off x="1509713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2" name="Line 831"/>
          <p:cNvSpPr>
            <a:spLocks noChangeShapeType="1"/>
          </p:cNvSpPr>
          <p:nvPr/>
        </p:nvSpPr>
        <p:spPr bwMode="auto">
          <a:xfrm>
            <a:off x="1644650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3" name="Line 832"/>
          <p:cNvSpPr>
            <a:spLocks noChangeShapeType="1"/>
          </p:cNvSpPr>
          <p:nvPr/>
        </p:nvSpPr>
        <p:spPr bwMode="auto">
          <a:xfrm>
            <a:off x="1779588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4" name="Line 833"/>
          <p:cNvSpPr>
            <a:spLocks noChangeShapeType="1"/>
          </p:cNvSpPr>
          <p:nvPr/>
        </p:nvSpPr>
        <p:spPr bwMode="auto">
          <a:xfrm>
            <a:off x="1916113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5" name="Line 834"/>
          <p:cNvSpPr>
            <a:spLocks noChangeShapeType="1"/>
          </p:cNvSpPr>
          <p:nvPr/>
        </p:nvSpPr>
        <p:spPr bwMode="auto">
          <a:xfrm>
            <a:off x="2051050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6" name="Line 835"/>
          <p:cNvSpPr>
            <a:spLocks noChangeShapeType="1"/>
          </p:cNvSpPr>
          <p:nvPr/>
        </p:nvSpPr>
        <p:spPr bwMode="auto">
          <a:xfrm>
            <a:off x="2185988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7" name="Line 836"/>
          <p:cNvSpPr>
            <a:spLocks noChangeShapeType="1"/>
          </p:cNvSpPr>
          <p:nvPr/>
        </p:nvSpPr>
        <p:spPr bwMode="auto">
          <a:xfrm>
            <a:off x="2320925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8" name="Line 837"/>
          <p:cNvSpPr>
            <a:spLocks noChangeShapeType="1"/>
          </p:cNvSpPr>
          <p:nvPr/>
        </p:nvSpPr>
        <p:spPr bwMode="auto">
          <a:xfrm>
            <a:off x="2455863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39" name="Line 838"/>
          <p:cNvSpPr>
            <a:spLocks noChangeShapeType="1"/>
          </p:cNvSpPr>
          <p:nvPr/>
        </p:nvSpPr>
        <p:spPr bwMode="auto">
          <a:xfrm>
            <a:off x="2590800" y="1045106"/>
            <a:ext cx="0" cy="116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0" name="Rectangle 839"/>
          <p:cNvSpPr>
            <a:spLocks noChangeArrowheads="1"/>
          </p:cNvSpPr>
          <p:nvPr/>
        </p:nvSpPr>
        <p:spPr bwMode="auto">
          <a:xfrm>
            <a:off x="1128718" y="1254125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1" name="Rectangle 840"/>
          <p:cNvSpPr>
            <a:spLocks noChangeArrowheads="1"/>
          </p:cNvSpPr>
          <p:nvPr/>
        </p:nvSpPr>
        <p:spPr bwMode="auto">
          <a:xfrm>
            <a:off x="1263650" y="1254125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2" name="Rectangle 841"/>
          <p:cNvSpPr>
            <a:spLocks noChangeArrowheads="1"/>
          </p:cNvSpPr>
          <p:nvPr/>
        </p:nvSpPr>
        <p:spPr bwMode="auto">
          <a:xfrm>
            <a:off x="1398593" y="1254125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3" name="Rectangle 842"/>
          <p:cNvSpPr>
            <a:spLocks noChangeArrowheads="1"/>
          </p:cNvSpPr>
          <p:nvPr/>
        </p:nvSpPr>
        <p:spPr bwMode="auto">
          <a:xfrm>
            <a:off x="1535118" y="1254125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4" name="Rectangle 843"/>
          <p:cNvSpPr>
            <a:spLocks noChangeArrowheads="1"/>
          </p:cNvSpPr>
          <p:nvPr/>
        </p:nvSpPr>
        <p:spPr bwMode="auto">
          <a:xfrm>
            <a:off x="1670050" y="1254125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5" name="Rectangle 844"/>
          <p:cNvSpPr>
            <a:spLocks noChangeArrowheads="1"/>
          </p:cNvSpPr>
          <p:nvPr/>
        </p:nvSpPr>
        <p:spPr bwMode="auto">
          <a:xfrm>
            <a:off x="1806575" y="1254125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6" name="Rectangle 845"/>
          <p:cNvSpPr>
            <a:spLocks noChangeArrowheads="1"/>
          </p:cNvSpPr>
          <p:nvPr/>
        </p:nvSpPr>
        <p:spPr bwMode="auto">
          <a:xfrm>
            <a:off x="1941518" y="1254125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7" name="Rectangle 846"/>
          <p:cNvSpPr>
            <a:spLocks noChangeArrowheads="1"/>
          </p:cNvSpPr>
          <p:nvPr/>
        </p:nvSpPr>
        <p:spPr bwMode="auto">
          <a:xfrm>
            <a:off x="2076450" y="1254125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8" name="Rectangle 847"/>
          <p:cNvSpPr>
            <a:spLocks noChangeArrowheads="1"/>
          </p:cNvSpPr>
          <p:nvPr/>
        </p:nvSpPr>
        <p:spPr bwMode="auto">
          <a:xfrm>
            <a:off x="2211393" y="1254125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49" name="Rectangle 848"/>
          <p:cNvSpPr>
            <a:spLocks noChangeArrowheads="1"/>
          </p:cNvSpPr>
          <p:nvPr/>
        </p:nvSpPr>
        <p:spPr bwMode="auto">
          <a:xfrm>
            <a:off x="2346330" y="1254125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0" name="Rectangle 849"/>
          <p:cNvSpPr>
            <a:spLocks noChangeArrowheads="1"/>
          </p:cNvSpPr>
          <p:nvPr/>
        </p:nvSpPr>
        <p:spPr bwMode="auto">
          <a:xfrm>
            <a:off x="2482850" y="1254125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1" name="Rectangle 850"/>
          <p:cNvSpPr>
            <a:spLocks noChangeArrowheads="1"/>
          </p:cNvSpPr>
          <p:nvPr/>
        </p:nvSpPr>
        <p:spPr bwMode="auto">
          <a:xfrm>
            <a:off x="1128718" y="1350699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2" name="Rectangle 851"/>
          <p:cNvSpPr>
            <a:spLocks noChangeArrowheads="1"/>
          </p:cNvSpPr>
          <p:nvPr/>
        </p:nvSpPr>
        <p:spPr bwMode="auto">
          <a:xfrm>
            <a:off x="1263650" y="135069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3" name="Rectangle 852"/>
          <p:cNvSpPr>
            <a:spLocks noChangeArrowheads="1"/>
          </p:cNvSpPr>
          <p:nvPr/>
        </p:nvSpPr>
        <p:spPr bwMode="auto">
          <a:xfrm>
            <a:off x="1398593" y="1350699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4" name="Rectangle 853"/>
          <p:cNvSpPr>
            <a:spLocks noChangeArrowheads="1"/>
          </p:cNvSpPr>
          <p:nvPr/>
        </p:nvSpPr>
        <p:spPr bwMode="auto">
          <a:xfrm>
            <a:off x="1535118" y="1350699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5" name="Rectangle 854"/>
          <p:cNvSpPr>
            <a:spLocks noChangeArrowheads="1"/>
          </p:cNvSpPr>
          <p:nvPr/>
        </p:nvSpPr>
        <p:spPr bwMode="auto">
          <a:xfrm>
            <a:off x="1670050" y="135069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6" name="Rectangle 855"/>
          <p:cNvSpPr>
            <a:spLocks noChangeArrowheads="1"/>
          </p:cNvSpPr>
          <p:nvPr/>
        </p:nvSpPr>
        <p:spPr bwMode="auto">
          <a:xfrm>
            <a:off x="1806575" y="1350699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7" name="Rectangle 856"/>
          <p:cNvSpPr>
            <a:spLocks noChangeArrowheads="1"/>
          </p:cNvSpPr>
          <p:nvPr/>
        </p:nvSpPr>
        <p:spPr bwMode="auto">
          <a:xfrm>
            <a:off x="2076450" y="135069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8" name="Rectangle 857"/>
          <p:cNvSpPr>
            <a:spLocks noChangeArrowheads="1"/>
          </p:cNvSpPr>
          <p:nvPr/>
        </p:nvSpPr>
        <p:spPr bwMode="auto">
          <a:xfrm>
            <a:off x="2211393" y="1350699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9" name="Rectangle 858"/>
          <p:cNvSpPr>
            <a:spLocks noChangeArrowheads="1"/>
          </p:cNvSpPr>
          <p:nvPr/>
        </p:nvSpPr>
        <p:spPr bwMode="auto">
          <a:xfrm>
            <a:off x="2346330" y="1350699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0" name="Rectangle 859"/>
          <p:cNvSpPr>
            <a:spLocks noChangeArrowheads="1"/>
          </p:cNvSpPr>
          <p:nvPr/>
        </p:nvSpPr>
        <p:spPr bwMode="auto">
          <a:xfrm>
            <a:off x="2482850" y="135069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1" name="Rectangle 860"/>
          <p:cNvSpPr>
            <a:spLocks noChangeArrowheads="1"/>
          </p:cNvSpPr>
          <p:nvPr/>
        </p:nvSpPr>
        <p:spPr bwMode="auto">
          <a:xfrm>
            <a:off x="1128718" y="1447273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2" name="Rectangle 861"/>
          <p:cNvSpPr>
            <a:spLocks noChangeArrowheads="1"/>
          </p:cNvSpPr>
          <p:nvPr/>
        </p:nvSpPr>
        <p:spPr bwMode="auto">
          <a:xfrm>
            <a:off x="1263650" y="1447273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3" name="Rectangle 862"/>
          <p:cNvSpPr>
            <a:spLocks noChangeArrowheads="1"/>
          </p:cNvSpPr>
          <p:nvPr/>
        </p:nvSpPr>
        <p:spPr bwMode="auto">
          <a:xfrm>
            <a:off x="1398593" y="1447273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4" name="Rectangle 863"/>
          <p:cNvSpPr>
            <a:spLocks noChangeArrowheads="1"/>
          </p:cNvSpPr>
          <p:nvPr/>
        </p:nvSpPr>
        <p:spPr bwMode="auto">
          <a:xfrm>
            <a:off x="1670050" y="144727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5" name="Rectangle 864"/>
          <p:cNvSpPr>
            <a:spLocks noChangeArrowheads="1"/>
          </p:cNvSpPr>
          <p:nvPr/>
        </p:nvSpPr>
        <p:spPr bwMode="auto">
          <a:xfrm>
            <a:off x="1806575" y="1447273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6" name="Rectangle 865"/>
          <p:cNvSpPr>
            <a:spLocks noChangeArrowheads="1"/>
          </p:cNvSpPr>
          <p:nvPr/>
        </p:nvSpPr>
        <p:spPr bwMode="auto">
          <a:xfrm>
            <a:off x="1941518" y="1447273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7" name="Rectangle 866"/>
          <p:cNvSpPr>
            <a:spLocks noChangeArrowheads="1"/>
          </p:cNvSpPr>
          <p:nvPr/>
        </p:nvSpPr>
        <p:spPr bwMode="auto">
          <a:xfrm>
            <a:off x="2076450" y="1447273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8" name="Rectangle 867"/>
          <p:cNvSpPr>
            <a:spLocks noChangeArrowheads="1"/>
          </p:cNvSpPr>
          <p:nvPr/>
        </p:nvSpPr>
        <p:spPr bwMode="auto">
          <a:xfrm>
            <a:off x="2211393" y="1447273"/>
            <a:ext cx="85725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69" name="Rectangle 868"/>
          <p:cNvSpPr>
            <a:spLocks noChangeArrowheads="1"/>
          </p:cNvSpPr>
          <p:nvPr/>
        </p:nvSpPr>
        <p:spPr bwMode="auto">
          <a:xfrm>
            <a:off x="2346330" y="1447273"/>
            <a:ext cx="85725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0" name="Rectangle 869"/>
          <p:cNvSpPr>
            <a:spLocks noChangeArrowheads="1"/>
          </p:cNvSpPr>
          <p:nvPr/>
        </p:nvSpPr>
        <p:spPr bwMode="auto">
          <a:xfrm>
            <a:off x="2482850" y="144727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1" name="Rectangle 870"/>
          <p:cNvSpPr>
            <a:spLocks noChangeArrowheads="1"/>
          </p:cNvSpPr>
          <p:nvPr/>
        </p:nvSpPr>
        <p:spPr bwMode="auto">
          <a:xfrm>
            <a:off x="1128718" y="1545169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2" name="Rectangle 871"/>
          <p:cNvSpPr>
            <a:spLocks noChangeArrowheads="1"/>
          </p:cNvSpPr>
          <p:nvPr/>
        </p:nvSpPr>
        <p:spPr bwMode="auto">
          <a:xfrm>
            <a:off x="1263650" y="154516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3" name="Rectangle 872"/>
          <p:cNvSpPr>
            <a:spLocks noChangeArrowheads="1"/>
          </p:cNvSpPr>
          <p:nvPr/>
        </p:nvSpPr>
        <p:spPr bwMode="auto">
          <a:xfrm>
            <a:off x="1398593" y="1545169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4" name="Rectangle 873"/>
          <p:cNvSpPr>
            <a:spLocks noChangeArrowheads="1"/>
          </p:cNvSpPr>
          <p:nvPr/>
        </p:nvSpPr>
        <p:spPr bwMode="auto">
          <a:xfrm>
            <a:off x="1535118" y="1545169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5" name="Rectangle 874"/>
          <p:cNvSpPr>
            <a:spLocks noChangeArrowheads="1"/>
          </p:cNvSpPr>
          <p:nvPr/>
        </p:nvSpPr>
        <p:spPr bwMode="auto">
          <a:xfrm>
            <a:off x="1670050" y="154516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6" name="Rectangle 875"/>
          <p:cNvSpPr>
            <a:spLocks noChangeArrowheads="1"/>
          </p:cNvSpPr>
          <p:nvPr/>
        </p:nvSpPr>
        <p:spPr bwMode="auto">
          <a:xfrm>
            <a:off x="1806575" y="154516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7" name="Rectangle 876"/>
          <p:cNvSpPr>
            <a:spLocks noChangeArrowheads="1"/>
          </p:cNvSpPr>
          <p:nvPr/>
        </p:nvSpPr>
        <p:spPr bwMode="auto">
          <a:xfrm>
            <a:off x="1941518" y="1545169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8" name="Rectangle 877"/>
          <p:cNvSpPr>
            <a:spLocks noChangeArrowheads="1"/>
          </p:cNvSpPr>
          <p:nvPr/>
        </p:nvSpPr>
        <p:spPr bwMode="auto">
          <a:xfrm>
            <a:off x="2076450" y="1545169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79" name="Rectangle 878"/>
          <p:cNvSpPr>
            <a:spLocks noChangeArrowheads="1"/>
          </p:cNvSpPr>
          <p:nvPr/>
        </p:nvSpPr>
        <p:spPr bwMode="auto">
          <a:xfrm>
            <a:off x="2211393" y="1545169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0" name="Rectangle 879"/>
          <p:cNvSpPr>
            <a:spLocks noChangeArrowheads="1"/>
          </p:cNvSpPr>
          <p:nvPr/>
        </p:nvSpPr>
        <p:spPr bwMode="auto">
          <a:xfrm>
            <a:off x="2346330" y="1545169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1" name="Rectangle 880"/>
          <p:cNvSpPr>
            <a:spLocks noChangeArrowheads="1"/>
          </p:cNvSpPr>
          <p:nvPr/>
        </p:nvSpPr>
        <p:spPr bwMode="auto">
          <a:xfrm>
            <a:off x="2482850" y="1545169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2" name="Rectangle 881"/>
          <p:cNvSpPr>
            <a:spLocks noChangeArrowheads="1"/>
          </p:cNvSpPr>
          <p:nvPr/>
        </p:nvSpPr>
        <p:spPr bwMode="auto">
          <a:xfrm>
            <a:off x="1128718" y="1641742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3" name="Rectangle 882"/>
          <p:cNvSpPr>
            <a:spLocks noChangeArrowheads="1"/>
          </p:cNvSpPr>
          <p:nvPr/>
        </p:nvSpPr>
        <p:spPr bwMode="auto">
          <a:xfrm>
            <a:off x="1263650" y="1641742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4" name="Rectangle 883"/>
          <p:cNvSpPr>
            <a:spLocks noChangeArrowheads="1"/>
          </p:cNvSpPr>
          <p:nvPr/>
        </p:nvSpPr>
        <p:spPr bwMode="auto">
          <a:xfrm>
            <a:off x="1398593" y="1641742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5" name="Rectangle 884"/>
          <p:cNvSpPr>
            <a:spLocks noChangeArrowheads="1"/>
          </p:cNvSpPr>
          <p:nvPr/>
        </p:nvSpPr>
        <p:spPr bwMode="auto">
          <a:xfrm>
            <a:off x="1535118" y="1641742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6" name="Rectangle 885"/>
          <p:cNvSpPr>
            <a:spLocks noChangeArrowheads="1"/>
          </p:cNvSpPr>
          <p:nvPr/>
        </p:nvSpPr>
        <p:spPr bwMode="auto">
          <a:xfrm>
            <a:off x="1670050" y="1641742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7" name="Rectangle 886"/>
          <p:cNvSpPr>
            <a:spLocks noChangeArrowheads="1"/>
          </p:cNvSpPr>
          <p:nvPr/>
        </p:nvSpPr>
        <p:spPr bwMode="auto">
          <a:xfrm>
            <a:off x="1806575" y="1641742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8" name="Rectangle 887"/>
          <p:cNvSpPr>
            <a:spLocks noChangeArrowheads="1"/>
          </p:cNvSpPr>
          <p:nvPr/>
        </p:nvSpPr>
        <p:spPr bwMode="auto">
          <a:xfrm>
            <a:off x="1941518" y="1641742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89" name="Rectangle 888"/>
          <p:cNvSpPr>
            <a:spLocks noChangeArrowheads="1"/>
          </p:cNvSpPr>
          <p:nvPr/>
        </p:nvSpPr>
        <p:spPr bwMode="auto">
          <a:xfrm>
            <a:off x="2076450" y="1641742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0" name="Rectangle 889"/>
          <p:cNvSpPr>
            <a:spLocks noChangeArrowheads="1"/>
          </p:cNvSpPr>
          <p:nvPr/>
        </p:nvSpPr>
        <p:spPr bwMode="auto">
          <a:xfrm>
            <a:off x="2211393" y="1641742"/>
            <a:ext cx="85725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1" name="Rectangle 890"/>
          <p:cNvSpPr>
            <a:spLocks noChangeArrowheads="1"/>
          </p:cNvSpPr>
          <p:nvPr/>
        </p:nvSpPr>
        <p:spPr bwMode="auto">
          <a:xfrm>
            <a:off x="2346330" y="1641742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2" name="Rectangle 891"/>
          <p:cNvSpPr>
            <a:spLocks noChangeArrowheads="1"/>
          </p:cNvSpPr>
          <p:nvPr/>
        </p:nvSpPr>
        <p:spPr bwMode="auto">
          <a:xfrm>
            <a:off x="2482850" y="1641742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3" name="Rectangle 892"/>
          <p:cNvSpPr>
            <a:spLocks noChangeArrowheads="1"/>
          </p:cNvSpPr>
          <p:nvPr/>
        </p:nvSpPr>
        <p:spPr bwMode="auto">
          <a:xfrm>
            <a:off x="1128718" y="1738314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4" name="Rectangle 893"/>
          <p:cNvSpPr>
            <a:spLocks noChangeArrowheads="1"/>
          </p:cNvSpPr>
          <p:nvPr/>
        </p:nvSpPr>
        <p:spPr bwMode="auto">
          <a:xfrm>
            <a:off x="1263650" y="173831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5" name="Rectangle 894"/>
          <p:cNvSpPr>
            <a:spLocks noChangeArrowheads="1"/>
          </p:cNvSpPr>
          <p:nvPr/>
        </p:nvSpPr>
        <p:spPr bwMode="auto">
          <a:xfrm>
            <a:off x="1398593" y="1738314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6" name="Rectangle 895"/>
          <p:cNvSpPr>
            <a:spLocks noChangeArrowheads="1"/>
          </p:cNvSpPr>
          <p:nvPr/>
        </p:nvSpPr>
        <p:spPr bwMode="auto">
          <a:xfrm>
            <a:off x="1535118" y="1738314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7" name="Rectangle 896"/>
          <p:cNvSpPr>
            <a:spLocks noChangeArrowheads="1"/>
          </p:cNvSpPr>
          <p:nvPr/>
        </p:nvSpPr>
        <p:spPr bwMode="auto">
          <a:xfrm>
            <a:off x="1670050" y="173831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8" name="Rectangle 897"/>
          <p:cNvSpPr>
            <a:spLocks noChangeArrowheads="1"/>
          </p:cNvSpPr>
          <p:nvPr/>
        </p:nvSpPr>
        <p:spPr bwMode="auto">
          <a:xfrm>
            <a:off x="1941518" y="1738314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99" name="Rectangle 898"/>
          <p:cNvSpPr>
            <a:spLocks noChangeArrowheads="1"/>
          </p:cNvSpPr>
          <p:nvPr/>
        </p:nvSpPr>
        <p:spPr bwMode="auto">
          <a:xfrm>
            <a:off x="2076450" y="1738314"/>
            <a:ext cx="84138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0" name="Rectangle 899"/>
          <p:cNvSpPr>
            <a:spLocks noChangeArrowheads="1"/>
          </p:cNvSpPr>
          <p:nvPr/>
        </p:nvSpPr>
        <p:spPr bwMode="auto">
          <a:xfrm>
            <a:off x="2211393" y="1738314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1" name="Rectangle 900"/>
          <p:cNvSpPr>
            <a:spLocks noChangeArrowheads="1"/>
          </p:cNvSpPr>
          <p:nvPr/>
        </p:nvSpPr>
        <p:spPr bwMode="auto">
          <a:xfrm>
            <a:off x="2346330" y="1738314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2" name="Rectangle 901"/>
          <p:cNvSpPr>
            <a:spLocks noChangeArrowheads="1"/>
          </p:cNvSpPr>
          <p:nvPr/>
        </p:nvSpPr>
        <p:spPr bwMode="auto">
          <a:xfrm>
            <a:off x="2482850" y="1738314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3" name="Rectangle 902"/>
          <p:cNvSpPr>
            <a:spLocks noChangeArrowheads="1"/>
          </p:cNvSpPr>
          <p:nvPr/>
        </p:nvSpPr>
        <p:spPr bwMode="auto">
          <a:xfrm>
            <a:off x="1128718" y="1834887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4" name="Rectangle 903"/>
          <p:cNvSpPr>
            <a:spLocks noChangeArrowheads="1"/>
          </p:cNvSpPr>
          <p:nvPr/>
        </p:nvSpPr>
        <p:spPr bwMode="auto">
          <a:xfrm>
            <a:off x="1263650" y="1834887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5" name="Rectangle 904"/>
          <p:cNvSpPr>
            <a:spLocks noChangeArrowheads="1"/>
          </p:cNvSpPr>
          <p:nvPr/>
        </p:nvSpPr>
        <p:spPr bwMode="auto">
          <a:xfrm>
            <a:off x="1398593" y="1834887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6" name="Rectangle 905"/>
          <p:cNvSpPr>
            <a:spLocks noChangeArrowheads="1"/>
          </p:cNvSpPr>
          <p:nvPr/>
        </p:nvSpPr>
        <p:spPr bwMode="auto">
          <a:xfrm>
            <a:off x="1535118" y="1834887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7" name="Rectangle 906"/>
          <p:cNvSpPr>
            <a:spLocks noChangeArrowheads="1"/>
          </p:cNvSpPr>
          <p:nvPr/>
        </p:nvSpPr>
        <p:spPr bwMode="auto">
          <a:xfrm>
            <a:off x="1670050" y="1834887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8" name="Rectangle 907"/>
          <p:cNvSpPr>
            <a:spLocks noChangeArrowheads="1"/>
          </p:cNvSpPr>
          <p:nvPr/>
        </p:nvSpPr>
        <p:spPr bwMode="auto">
          <a:xfrm>
            <a:off x="1806575" y="1834887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09" name="Rectangle 908"/>
          <p:cNvSpPr>
            <a:spLocks noChangeArrowheads="1"/>
          </p:cNvSpPr>
          <p:nvPr/>
        </p:nvSpPr>
        <p:spPr bwMode="auto">
          <a:xfrm>
            <a:off x="1941518" y="1834887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0" name="Rectangle 909"/>
          <p:cNvSpPr>
            <a:spLocks noChangeArrowheads="1"/>
          </p:cNvSpPr>
          <p:nvPr/>
        </p:nvSpPr>
        <p:spPr bwMode="auto">
          <a:xfrm>
            <a:off x="2076450" y="1834887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1" name="Rectangle 910"/>
          <p:cNvSpPr>
            <a:spLocks noChangeArrowheads="1"/>
          </p:cNvSpPr>
          <p:nvPr/>
        </p:nvSpPr>
        <p:spPr bwMode="auto">
          <a:xfrm>
            <a:off x="2346330" y="1834887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2" name="Rectangle 911"/>
          <p:cNvSpPr>
            <a:spLocks noChangeArrowheads="1"/>
          </p:cNvSpPr>
          <p:nvPr/>
        </p:nvSpPr>
        <p:spPr bwMode="auto">
          <a:xfrm>
            <a:off x="2482850" y="1834887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3" name="Rectangle 912"/>
          <p:cNvSpPr>
            <a:spLocks noChangeArrowheads="1"/>
          </p:cNvSpPr>
          <p:nvPr/>
        </p:nvSpPr>
        <p:spPr bwMode="auto">
          <a:xfrm>
            <a:off x="1128718" y="1932783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4" name="Rectangle 913"/>
          <p:cNvSpPr>
            <a:spLocks noChangeArrowheads="1"/>
          </p:cNvSpPr>
          <p:nvPr/>
        </p:nvSpPr>
        <p:spPr bwMode="auto">
          <a:xfrm>
            <a:off x="1263650" y="1932783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5" name="Rectangle 914"/>
          <p:cNvSpPr>
            <a:spLocks noChangeArrowheads="1"/>
          </p:cNvSpPr>
          <p:nvPr/>
        </p:nvSpPr>
        <p:spPr bwMode="auto">
          <a:xfrm>
            <a:off x="1535118" y="1932783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6" name="Rectangle 915"/>
          <p:cNvSpPr>
            <a:spLocks noChangeArrowheads="1"/>
          </p:cNvSpPr>
          <p:nvPr/>
        </p:nvSpPr>
        <p:spPr bwMode="auto">
          <a:xfrm>
            <a:off x="1670050" y="193278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17" name="Rectangle 916"/>
          <p:cNvSpPr>
            <a:spLocks noChangeArrowheads="1"/>
          </p:cNvSpPr>
          <p:nvPr/>
        </p:nvSpPr>
        <p:spPr bwMode="auto">
          <a:xfrm>
            <a:off x="1806575" y="193278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959" name="Group 917"/>
          <p:cNvGrpSpPr>
            <a:grpSpLocks/>
          </p:cNvGrpSpPr>
          <p:nvPr/>
        </p:nvGrpSpPr>
        <p:grpSpPr bwMode="auto">
          <a:xfrm>
            <a:off x="1398589" y="1350699"/>
            <a:ext cx="898525" cy="650876"/>
            <a:chOff x="881" y="1287"/>
            <a:chExt cx="566" cy="492"/>
          </a:xfrm>
        </p:grpSpPr>
        <p:sp>
          <p:nvSpPr>
            <p:cNvPr id="919" name="Rectangle 918"/>
            <p:cNvSpPr>
              <a:spLocks noChangeArrowheads="1"/>
            </p:cNvSpPr>
            <p:nvPr/>
          </p:nvSpPr>
          <p:spPr bwMode="auto">
            <a:xfrm>
              <a:off x="1223" y="1287"/>
              <a:ext cx="53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0" name="Rectangle 919"/>
            <p:cNvSpPr>
              <a:spLocks noChangeArrowheads="1"/>
            </p:cNvSpPr>
            <p:nvPr/>
          </p:nvSpPr>
          <p:spPr bwMode="auto">
            <a:xfrm>
              <a:off x="967" y="1360"/>
              <a:ext cx="53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1" name="Rectangle 920"/>
            <p:cNvSpPr>
              <a:spLocks noChangeArrowheads="1"/>
            </p:cNvSpPr>
            <p:nvPr/>
          </p:nvSpPr>
          <p:spPr bwMode="auto">
            <a:xfrm>
              <a:off x="1138" y="1580"/>
              <a:ext cx="53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2" name="Rectangle 921"/>
            <p:cNvSpPr>
              <a:spLocks noChangeArrowheads="1"/>
            </p:cNvSpPr>
            <p:nvPr/>
          </p:nvSpPr>
          <p:spPr bwMode="auto">
            <a:xfrm>
              <a:off x="1393" y="1653"/>
              <a:ext cx="54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3" name="Rectangle 922"/>
            <p:cNvSpPr>
              <a:spLocks noChangeArrowheads="1"/>
            </p:cNvSpPr>
            <p:nvPr/>
          </p:nvSpPr>
          <p:spPr bwMode="auto">
            <a:xfrm>
              <a:off x="881" y="1727"/>
              <a:ext cx="53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4" name="Rectangle 923"/>
            <p:cNvSpPr>
              <a:spLocks noChangeArrowheads="1"/>
            </p:cNvSpPr>
            <p:nvPr/>
          </p:nvSpPr>
          <p:spPr bwMode="auto">
            <a:xfrm>
              <a:off x="1223" y="1727"/>
              <a:ext cx="53" cy="52"/>
            </a:xfrm>
            <a:prstGeom prst="rect">
              <a:avLst/>
            </a:prstGeom>
            <a:solidFill>
              <a:srgbClr val="FF33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25" name="Rectangle 924"/>
          <p:cNvSpPr>
            <a:spLocks noChangeArrowheads="1"/>
          </p:cNvSpPr>
          <p:nvPr/>
        </p:nvSpPr>
        <p:spPr bwMode="auto">
          <a:xfrm>
            <a:off x="2076450" y="193278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6" name="Rectangle 925"/>
          <p:cNvSpPr>
            <a:spLocks noChangeArrowheads="1"/>
          </p:cNvSpPr>
          <p:nvPr/>
        </p:nvSpPr>
        <p:spPr bwMode="auto">
          <a:xfrm>
            <a:off x="2211393" y="1932783"/>
            <a:ext cx="85725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7" name="Rectangle 926"/>
          <p:cNvSpPr>
            <a:spLocks noChangeArrowheads="1"/>
          </p:cNvSpPr>
          <p:nvPr/>
        </p:nvSpPr>
        <p:spPr bwMode="auto">
          <a:xfrm>
            <a:off x="2346330" y="1932783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8" name="Rectangle 927"/>
          <p:cNvSpPr>
            <a:spLocks noChangeArrowheads="1"/>
          </p:cNvSpPr>
          <p:nvPr/>
        </p:nvSpPr>
        <p:spPr bwMode="auto">
          <a:xfrm>
            <a:off x="2482850" y="1932783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9" name="Rectangle 928"/>
          <p:cNvSpPr>
            <a:spLocks noChangeArrowheads="1"/>
          </p:cNvSpPr>
          <p:nvPr/>
        </p:nvSpPr>
        <p:spPr bwMode="auto">
          <a:xfrm>
            <a:off x="1128718" y="2029355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0" name="Rectangle 929"/>
          <p:cNvSpPr>
            <a:spLocks noChangeArrowheads="1"/>
          </p:cNvSpPr>
          <p:nvPr/>
        </p:nvSpPr>
        <p:spPr bwMode="auto">
          <a:xfrm>
            <a:off x="1263650" y="2029355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1" name="Rectangle 930"/>
          <p:cNvSpPr>
            <a:spLocks noChangeArrowheads="1"/>
          </p:cNvSpPr>
          <p:nvPr/>
        </p:nvSpPr>
        <p:spPr bwMode="auto">
          <a:xfrm>
            <a:off x="1398593" y="2029355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2" name="Rectangle 931"/>
          <p:cNvSpPr>
            <a:spLocks noChangeArrowheads="1"/>
          </p:cNvSpPr>
          <p:nvPr/>
        </p:nvSpPr>
        <p:spPr bwMode="auto">
          <a:xfrm>
            <a:off x="1535118" y="2029355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3" name="Rectangle 932"/>
          <p:cNvSpPr>
            <a:spLocks noChangeArrowheads="1"/>
          </p:cNvSpPr>
          <p:nvPr/>
        </p:nvSpPr>
        <p:spPr bwMode="auto">
          <a:xfrm>
            <a:off x="1670050" y="2029355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4" name="Rectangle 933"/>
          <p:cNvSpPr>
            <a:spLocks noChangeArrowheads="1"/>
          </p:cNvSpPr>
          <p:nvPr/>
        </p:nvSpPr>
        <p:spPr bwMode="auto">
          <a:xfrm>
            <a:off x="1806575" y="2029355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5" name="Rectangle 934"/>
          <p:cNvSpPr>
            <a:spLocks noChangeArrowheads="1"/>
          </p:cNvSpPr>
          <p:nvPr/>
        </p:nvSpPr>
        <p:spPr bwMode="auto">
          <a:xfrm>
            <a:off x="1941518" y="2029355"/>
            <a:ext cx="84137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6" name="Rectangle 935"/>
          <p:cNvSpPr>
            <a:spLocks noChangeArrowheads="1"/>
          </p:cNvSpPr>
          <p:nvPr/>
        </p:nvSpPr>
        <p:spPr bwMode="auto">
          <a:xfrm>
            <a:off x="2076450" y="2029355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7" name="Rectangle 936"/>
          <p:cNvSpPr>
            <a:spLocks noChangeArrowheads="1"/>
          </p:cNvSpPr>
          <p:nvPr/>
        </p:nvSpPr>
        <p:spPr bwMode="auto">
          <a:xfrm>
            <a:off x="2211393" y="2029355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8" name="Rectangle 937"/>
          <p:cNvSpPr>
            <a:spLocks noChangeArrowheads="1"/>
          </p:cNvSpPr>
          <p:nvPr/>
        </p:nvSpPr>
        <p:spPr bwMode="auto">
          <a:xfrm>
            <a:off x="2346330" y="2029355"/>
            <a:ext cx="85725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39" name="Rectangle 938"/>
          <p:cNvSpPr>
            <a:spLocks noChangeArrowheads="1"/>
          </p:cNvSpPr>
          <p:nvPr/>
        </p:nvSpPr>
        <p:spPr bwMode="auto">
          <a:xfrm>
            <a:off x="2482850" y="2029355"/>
            <a:ext cx="84138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0" name="Rectangle 939"/>
          <p:cNvSpPr>
            <a:spLocks noChangeArrowheads="1"/>
          </p:cNvSpPr>
          <p:nvPr/>
        </p:nvSpPr>
        <p:spPr bwMode="auto">
          <a:xfrm>
            <a:off x="1125541" y="1157554"/>
            <a:ext cx="84137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1" name="Rectangle 940"/>
          <p:cNvSpPr>
            <a:spLocks noChangeArrowheads="1"/>
          </p:cNvSpPr>
          <p:nvPr/>
        </p:nvSpPr>
        <p:spPr bwMode="auto">
          <a:xfrm>
            <a:off x="1260475" y="115755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2" name="Rectangle 941"/>
          <p:cNvSpPr>
            <a:spLocks noChangeArrowheads="1"/>
          </p:cNvSpPr>
          <p:nvPr/>
        </p:nvSpPr>
        <p:spPr bwMode="auto">
          <a:xfrm>
            <a:off x="1395418" y="1157554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3" name="Rectangle 942"/>
          <p:cNvSpPr>
            <a:spLocks noChangeArrowheads="1"/>
          </p:cNvSpPr>
          <p:nvPr/>
        </p:nvSpPr>
        <p:spPr bwMode="auto">
          <a:xfrm>
            <a:off x="1531942" y="1157554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4" name="Rectangle 943"/>
          <p:cNvSpPr>
            <a:spLocks noChangeArrowheads="1"/>
          </p:cNvSpPr>
          <p:nvPr/>
        </p:nvSpPr>
        <p:spPr bwMode="auto">
          <a:xfrm>
            <a:off x="1666875" y="115755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5" name="Rectangle 944"/>
          <p:cNvSpPr>
            <a:spLocks noChangeArrowheads="1"/>
          </p:cNvSpPr>
          <p:nvPr/>
        </p:nvSpPr>
        <p:spPr bwMode="auto">
          <a:xfrm>
            <a:off x="1801818" y="1157554"/>
            <a:ext cx="85725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6" name="Rectangle 945"/>
          <p:cNvSpPr>
            <a:spLocks noChangeArrowheads="1"/>
          </p:cNvSpPr>
          <p:nvPr/>
        </p:nvSpPr>
        <p:spPr bwMode="auto">
          <a:xfrm>
            <a:off x="1936752" y="1157554"/>
            <a:ext cx="85725" cy="68793"/>
          </a:xfrm>
          <a:prstGeom prst="rect">
            <a:avLst/>
          </a:prstGeom>
          <a:solidFill>
            <a:srgbClr val="5F5F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7" name="Rectangle 946"/>
          <p:cNvSpPr>
            <a:spLocks noChangeArrowheads="1"/>
          </p:cNvSpPr>
          <p:nvPr/>
        </p:nvSpPr>
        <p:spPr bwMode="auto">
          <a:xfrm>
            <a:off x="2071693" y="1157554"/>
            <a:ext cx="85725" cy="6879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8" name="Rectangle 947"/>
          <p:cNvSpPr>
            <a:spLocks noChangeArrowheads="1"/>
          </p:cNvSpPr>
          <p:nvPr/>
        </p:nvSpPr>
        <p:spPr bwMode="auto">
          <a:xfrm>
            <a:off x="2208218" y="1157554"/>
            <a:ext cx="84137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49" name="Rectangle 948"/>
          <p:cNvSpPr>
            <a:spLocks noChangeArrowheads="1"/>
          </p:cNvSpPr>
          <p:nvPr/>
        </p:nvSpPr>
        <p:spPr bwMode="auto">
          <a:xfrm>
            <a:off x="2343150" y="115755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0" name="Rectangle 949"/>
          <p:cNvSpPr>
            <a:spLocks noChangeArrowheads="1"/>
          </p:cNvSpPr>
          <p:nvPr/>
        </p:nvSpPr>
        <p:spPr bwMode="auto">
          <a:xfrm>
            <a:off x="2479675" y="1157554"/>
            <a:ext cx="84138" cy="6879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1" name="AutoShape 950"/>
          <p:cNvSpPr>
            <a:spLocks noChangeArrowheads="1"/>
          </p:cNvSpPr>
          <p:nvPr/>
        </p:nvSpPr>
        <p:spPr bwMode="auto">
          <a:xfrm>
            <a:off x="3254380" y="1141678"/>
            <a:ext cx="5070475" cy="690563"/>
          </a:xfrm>
          <a:prstGeom prst="wedgeRoundRectCallout">
            <a:avLst>
              <a:gd name="adj1" fmla="val -59894"/>
              <a:gd name="adj2" fmla="val 10343"/>
              <a:gd name="adj3" fmla="val 16667"/>
            </a:avLst>
          </a:prstGeom>
          <a:solidFill>
            <a:srgbClr val="DDDDDD"/>
          </a:solidFill>
          <a:ln w="3175">
            <a:solidFill>
              <a:srgbClr val="999999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buSzTx/>
            </a:pPr>
            <a:r>
              <a:rPr lang="en-GB" sz="1800" b="1" i="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Static Data Processing</a:t>
            </a:r>
            <a:r>
              <a:rPr lang="en-GB" sz="1800" i="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:</a:t>
            </a:r>
            <a:r>
              <a:rPr lang="en-GB" sz="1800" i="0" dirty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i="0" dirty="0">
                <a:latin typeface="+mj-lt"/>
                <a:ea typeface="Arial" charset="0"/>
                <a:cs typeface="Arial" charset="0"/>
              </a:rPr>
              <a:t>“What were the best performing stocks last week?”</a:t>
            </a:r>
            <a:endParaRPr lang="en-GB" sz="1800" i="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952" name="Rectangle 951"/>
          <p:cNvSpPr>
            <a:spLocks noChangeArrowheads="1"/>
          </p:cNvSpPr>
          <p:nvPr/>
        </p:nvSpPr>
        <p:spPr bwMode="auto">
          <a:xfrm>
            <a:off x="7072318" y="3339043"/>
            <a:ext cx="752475" cy="3889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3" name="Text Box 952"/>
          <p:cNvSpPr txBox="1">
            <a:spLocks noChangeArrowheads="1"/>
          </p:cNvSpPr>
          <p:nvPr/>
        </p:nvSpPr>
        <p:spPr bwMode="auto">
          <a:xfrm>
            <a:off x="974726" y="2727854"/>
            <a:ext cx="149617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r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i="0" dirty="0">
                <a:latin typeface="+mj-lt"/>
              </a:rPr>
              <a:t>Event Streams</a:t>
            </a:r>
          </a:p>
        </p:txBody>
      </p:sp>
      <p:sp>
        <p:nvSpPr>
          <p:cNvPr id="954" name="AutoShape 953"/>
          <p:cNvSpPr>
            <a:spLocks noChangeArrowheads="1"/>
          </p:cNvSpPr>
          <p:nvPr/>
        </p:nvSpPr>
        <p:spPr bwMode="auto">
          <a:xfrm>
            <a:off x="225425" y="2869409"/>
            <a:ext cx="609600" cy="789781"/>
          </a:xfrm>
          <a:prstGeom prst="curvedRightArrow">
            <a:avLst>
              <a:gd name="adj1" fmla="val 31094"/>
              <a:gd name="adj2" fmla="val 62187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5" name="Rectangle 956"/>
          <p:cNvSpPr>
            <a:spLocks noChangeArrowheads="1"/>
          </p:cNvSpPr>
          <p:nvPr/>
        </p:nvSpPr>
        <p:spPr bwMode="auto">
          <a:xfrm>
            <a:off x="5084763" y="3214690"/>
            <a:ext cx="112712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6" name="Rectangle 957"/>
          <p:cNvSpPr>
            <a:spLocks noChangeArrowheads="1"/>
          </p:cNvSpPr>
          <p:nvPr/>
        </p:nvSpPr>
        <p:spPr bwMode="auto">
          <a:xfrm>
            <a:off x="3181355" y="3300680"/>
            <a:ext cx="112713" cy="89959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57" name="AutoShape 958"/>
          <p:cNvSpPr>
            <a:spLocks noChangeArrowheads="1"/>
          </p:cNvSpPr>
          <p:nvPr/>
        </p:nvSpPr>
        <p:spPr bwMode="auto">
          <a:xfrm>
            <a:off x="7620005" y="4584550"/>
            <a:ext cx="1370013" cy="61138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400" b="1" i="0" dirty="0" smtClean="0">
                <a:latin typeface="+mj-lt"/>
              </a:rPr>
              <a:t>Execute</a:t>
            </a:r>
            <a:endParaRPr lang="en-US" sz="1400" b="1" i="0" dirty="0">
              <a:latin typeface="+mj-lt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076325" y="4463522"/>
            <a:ext cx="6503988" cy="881063"/>
          </a:xfrm>
          <a:prstGeom prst="wedgeRoundRectCallout">
            <a:avLst>
              <a:gd name="adj1" fmla="val 41676"/>
              <a:gd name="adj2" fmla="val -135583"/>
              <a:gd name="adj3" fmla="val 16667"/>
            </a:avLst>
          </a:prstGeom>
          <a:solidFill>
            <a:srgbClr val="DDDDDD"/>
          </a:solidFill>
          <a:ln w="3175">
            <a:solidFill>
              <a:srgbClr val="999999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buSzTx/>
            </a:pPr>
            <a:r>
              <a:rPr lang="en-US" sz="1800" b="1" i="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Complex Event Processing</a:t>
            </a:r>
            <a:r>
              <a:rPr lang="en-US" sz="1800" i="0" dirty="0">
                <a:latin typeface="+mj-lt"/>
              </a:rPr>
              <a:t>: “When Microsoft moves 2% outside its 5-minute moving average, buy </a:t>
            </a:r>
            <a:r>
              <a:rPr lang="en-US" sz="1800" dirty="0">
                <a:latin typeface="+mj-lt"/>
              </a:rPr>
              <a:t>now</a:t>
            </a:r>
            <a:r>
              <a:rPr lang="en-US" sz="1800" i="0" dirty="0">
                <a:latin typeface="+mj-lt"/>
              </a:rPr>
              <a:t>.”</a:t>
            </a:r>
            <a:endParaRPr lang="en-US" sz="14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149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812" grpId="0" animBg="1"/>
      <p:bldP spid="813" grpId="0" animBg="1"/>
      <p:bldP spid="814" grpId="0" animBg="1"/>
      <p:bldP spid="815" grpId="0" animBg="1"/>
      <p:bldP spid="816" grpId="0" animBg="1"/>
      <p:bldP spid="951" grpId="0" animBg="1"/>
      <p:bldP spid="952" grpId="0" animBg="1"/>
      <p:bldP spid="953" grpId="0"/>
      <p:bldP spid="954" grpId="0" animBg="1"/>
      <p:bldP spid="955" grpId="0" animBg="1"/>
      <p:bldP spid="956" grpId="0" animBg="1"/>
      <p:bldP spid="95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Event Processing aka Event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organized by events (compare object oriented)</a:t>
            </a:r>
          </a:p>
          <a:p>
            <a:pPr lvl="1"/>
            <a:r>
              <a:rPr lang="en-US" dirty="0" smtClean="0"/>
              <a:t>What’s an event? What’s an object?</a:t>
            </a:r>
          </a:p>
          <a:p>
            <a:pPr lvl="1"/>
            <a:r>
              <a:rPr lang="en-US" dirty="0" smtClean="0"/>
              <a:t>And event is something can trigger processing, can include data.</a:t>
            </a:r>
          </a:p>
          <a:p>
            <a:pPr lvl="1"/>
            <a:r>
              <a:rPr lang="en-US" dirty="0" smtClean="0"/>
              <a:t>Naturally but not usually represents a “real world” event or observation.</a:t>
            </a:r>
          </a:p>
          <a:p>
            <a:r>
              <a:rPr lang="en-US" dirty="0" smtClean="0"/>
              <a:t>Complex Event Processing Platforms</a:t>
            </a:r>
          </a:p>
          <a:p>
            <a:pPr lvl="1"/>
            <a:r>
              <a:rPr lang="en-US" dirty="0" smtClean="0"/>
              <a:t>Software stack for event based systems, event driven architectures</a:t>
            </a:r>
          </a:p>
          <a:p>
            <a:pPr lvl="1"/>
            <a:r>
              <a:rPr lang="en-US" dirty="0" smtClean="0"/>
              <a:t>Event Programming Language – SQL-based, Rules-based, or State-based</a:t>
            </a:r>
          </a:p>
          <a:p>
            <a:pPr lvl="1"/>
            <a:r>
              <a:rPr lang="en-US" dirty="0" smtClean="0"/>
              <a:t>Commercial and open source: StreamBase, Progress, Microsoft, IBM, Oracle, SAP, Esper, Drools and many more</a:t>
            </a:r>
          </a:p>
          <a:p>
            <a:r>
              <a:rPr lang="en-US" dirty="0" smtClean="0"/>
              <a:t>Adopted in financial services and other markets</a:t>
            </a:r>
          </a:p>
          <a:p>
            <a:pPr lvl="1"/>
            <a:r>
              <a:rPr lang="en-US" dirty="0" smtClean="0"/>
              <a:t>System monitoring, industrial process, logistics, defense/intelligence</a:t>
            </a:r>
          </a:p>
          <a:p>
            <a:r>
              <a:rPr lang="en-US" dirty="0" smtClean="0"/>
              <a:t>Other Event Processing Approaches:</a:t>
            </a:r>
          </a:p>
          <a:p>
            <a:pPr lvl="1"/>
            <a:r>
              <a:rPr lang="en-US" dirty="0" smtClean="0"/>
              <a:t>Erlang, Actors, node.js, .NET 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3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111130" y="1968500"/>
            <a:ext cx="3013075" cy="3208073"/>
            <a:chOff x="48" y="1488"/>
            <a:chExt cx="1898" cy="2425"/>
          </a:xfrm>
        </p:grpSpPr>
        <p:pic>
          <p:nvPicPr>
            <p:cNvPr id="28709" name="Picture 3" descr="diagram-1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488"/>
              <a:ext cx="1562" cy="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0" name="Text Box 28"/>
            <p:cNvSpPr txBox="1">
              <a:spLocks noChangeArrowheads="1"/>
            </p:cNvSpPr>
            <p:nvPr/>
          </p:nvSpPr>
          <p:spPr bwMode="auto">
            <a:xfrm>
              <a:off x="48" y="2400"/>
              <a:ext cx="1562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Data </a:t>
              </a:r>
              <a:r>
                <a:rPr lang="en-US" sz="1600" b="1" dirty="0" smtClean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Ingest</a:t>
              </a:r>
              <a:endParaRPr lang="en-US" sz="1600" b="1" dirty="0">
                <a:solidFill>
                  <a:srgbClr val="4D4D4D"/>
                </a:solidFill>
                <a:latin typeface="Calibri" pitchFamily="34" charset="0"/>
                <a:ea typeface="ヒラギノ角ゴ ProN W3"/>
                <a:cs typeface="Arial" charset="0"/>
                <a:sym typeface="Arial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Market Data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Pricing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Orders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Files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Signals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Database queries</a:t>
              </a:r>
            </a:p>
          </p:txBody>
        </p:sp>
      </p:grpSp>
      <p:sp>
        <p:nvSpPr>
          <p:cNvPr id="287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7897"/>
            <a:ext cx="6992938" cy="452438"/>
          </a:xfrm>
        </p:spPr>
        <p:txBody>
          <a:bodyPr lIns="0" rIns="0"/>
          <a:lstStyle/>
          <a:p>
            <a:pPr>
              <a:defRPr/>
            </a:pPr>
            <a:r>
              <a:rPr lang="en-US" dirty="0">
                <a:latin typeface="+mn-lt"/>
              </a:rPr>
              <a:t>StreamBase Event Processing Platform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81157" y="531804"/>
            <a:ext cx="3800475" cy="2103438"/>
            <a:chOff x="2847975" y="752475"/>
            <a:chExt cx="3800475" cy="2524125"/>
          </a:xfrm>
        </p:grpSpPr>
        <p:sp>
          <p:nvSpPr>
            <p:cNvPr id="287753" name="Text Box 8"/>
            <p:cNvSpPr txBox="1">
              <a:spLocks noChangeArrowheads="1"/>
            </p:cNvSpPr>
            <p:nvPr/>
          </p:nvSpPr>
          <p:spPr bwMode="auto">
            <a:xfrm>
              <a:off x="2847975" y="968375"/>
              <a:ext cx="3800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i="1" dirty="0">
                  <a:latin typeface="+mn-lt"/>
                  <a:ea typeface="ヒラギノ角ゴ ProN W3" charset="-128"/>
                  <a:cs typeface="Arial" charset="0"/>
                  <a:sym typeface="Arial" charset="0"/>
                </a:rPr>
                <a:t>Studio </a:t>
              </a:r>
              <a:r>
                <a:rPr lang="en-US" sz="1400" dirty="0">
                  <a:latin typeface="+mn-lt"/>
                  <a:ea typeface="ヒラギノ角ゴ ProN W3" charset="-128"/>
                  <a:cs typeface="Arial" charset="0"/>
                  <a:sym typeface="Arial" charset="0"/>
                </a:rPr>
                <a:t>Integrated Development Environment</a:t>
              </a:r>
            </a:p>
          </p:txBody>
        </p:sp>
        <p:grpSp>
          <p:nvGrpSpPr>
            <p:cNvPr id="28677" name="Group 29"/>
            <p:cNvGrpSpPr>
              <a:grpSpLocks/>
            </p:cNvGrpSpPr>
            <p:nvPr/>
          </p:nvGrpSpPr>
          <p:grpSpPr bwMode="auto">
            <a:xfrm>
              <a:off x="2895600" y="752475"/>
              <a:ext cx="3425825" cy="2524125"/>
              <a:chOff x="1779" y="577"/>
              <a:chExt cx="2163" cy="1559"/>
            </a:xfrm>
          </p:grpSpPr>
          <p:pic>
            <p:nvPicPr>
              <p:cNvPr id="28706" name="Picture 20" descr="diagram-1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9" y="577"/>
                <a:ext cx="2163" cy="1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769" name="Text Box 21"/>
              <p:cNvSpPr txBox="1">
                <a:spLocks noChangeArrowheads="1"/>
              </p:cNvSpPr>
              <p:nvPr/>
            </p:nvSpPr>
            <p:spPr bwMode="auto">
              <a:xfrm>
                <a:off x="2439" y="1729"/>
                <a:ext cx="839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dirty="0">
                    <a:latin typeface="+mn-lt"/>
                    <a:ea typeface="ヒラギノ角ゴ ProN W3" charset="-128"/>
                    <a:cs typeface="Arial" charset="0"/>
                    <a:sym typeface="Arial" charset="0"/>
                  </a:rPr>
                  <a:t>Applications</a:t>
                </a:r>
              </a:p>
            </p:txBody>
          </p:sp>
          <p:pic>
            <p:nvPicPr>
              <p:cNvPr id="28708" name="Picture 22" descr="diagram-1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77" y="855"/>
                <a:ext cx="1801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693" name="Group 9"/>
          <p:cNvGrpSpPr>
            <a:grpSpLocks/>
          </p:cNvGrpSpPr>
          <p:nvPr/>
        </p:nvGrpSpPr>
        <p:grpSpPr bwMode="auto">
          <a:xfrm>
            <a:off x="2391830" y="2917032"/>
            <a:ext cx="1183216" cy="1252803"/>
            <a:chOff x="2387364" y="3546230"/>
            <a:chExt cx="1209586" cy="1504950"/>
          </a:xfrm>
        </p:grpSpPr>
        <p:pic>
          <p:nvPicPr>
            <p:cNvPr id="37" name="Picture 11" descr="diagram-1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420612" y="3546230"/>
              <a:ext cx="1176338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387364" y="4051588"/>
              <a:ext cx="869863" cy="36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  <a:ea typeface="ヒラギノ角ゴ ProN W3" charset="-128"/>
                  <a:cs typeface="Arial" charset="0"/>
                  <a:sym typeface="Arial" charset="0"/>
                </a:rPr>
                <a:t>Adapters</a:t>
              </a: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3132142" y="2608793"/>
            <a:ext cx="3368675" cy="1846793"/>
            <a:chOff x="1933" y="1972"/>
            <a:chExt cx="2122" cy="1396"/>
          </a:xfrm>
        </p:grpSpPr>
        <p:sp>
          <p:nvSpPr>
            <p:cNvPr id="17" name="Flowchart: Direct Access Storage 16"/>
            <p:cNvSpPr/>
            <p:nvPr/>
          </p:nvSpPr>
          <p:spPr>
            <a:xfrm>
              <a:off x="1933" y="1972"/>
              <a:ext cx="2122" cy="1396"/>
            </a:xfrm>
            <a:prstGeom prst="flowChartMagneticDrum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069" y="2018"/>
              <a:ext cx="1548" cy="1295"/>
            </a:xfrm>
            <a:prstGeom prst="rightArrow">
              <a:avLst>
                <a:gd name="adj1" fmla="val 50000"/>
                <a:gd name="adj2" fmla="val 5170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1001">
              <a:schemeClr val="l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701" name="Rectangle 9"/>
            <p:cNvSpPr>
              <a:spLocks noChangeArrowheads="1"/>
            </p:cNvSpPr>
            <p:nvPr/>
          </p:nvSpPr>
          <p:spPr bwMode="auto">
            <a:xfrm>
              <a:off x="2027" y="2530"/>
              <a:ext cx="15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800" b="1" dirty="0"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StreamBase Server </a:t>
              </a: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3657600" y="4491303"/>
            <a:ext cx="2819400" cy="1080823"/>
            <a:chOff x="2304" y="3395"/>
            <a:chExt cx="1776" cy="817"/>
          </a:xfrm>
        </p:grpSpPr>
        <p:grpSp>
          <p:nvGrpSpPr>
            <p:cNvPr id="28681" name="Group 11"/>
            <p:cNvGrpSpPr>
              <a:grpSpLocks/>
            </p:cNvGrpSpPr>
            <p:nvPr/>
          </p:nvGrpSpPr>
          <p:grpSpPr bwMode="auto">
            <a:xfrm>
              <a:off x="2400" y="3395"/>
              <a:ext cx="1152" cy="662"/>
              <a:chOff x="3567286" y="5389098"/>
              <a:chExt cx="2311335" cy="1051398"/>
            </a:xfrm>
          </p:grpSpPr>
          <p:pic>
            <p:nvPicPr>
              <p:cNvPr id="28683" name="Picture 25" descr="diagram-1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2140" b="-12140"/>
              <a:stretch>
                <a:fillRect/>
              </a:stretch>
            </p:blipFill>
            <p:spPr bwMode="auto">
              <a:xfrm>
                <a:off x="4244015" y="5681004"/>
                <a:ext cx="960438" cy="75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775" name="Text Box 27"/>
              <p:cNvSpPr txBox="1">
                <a:spLocks noChangeArrowheads="1"/>
              </p:cNvSpPr>
              <p:nvPr/>
            </p:nvSpPr>
            <p:spPr bwMode="auto">
              <a:xfrm>
                <a:off x="3567286" y="5389098"/>
                <a:ext cx="2311335" cy="406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600" b="1" u="sng" dirty="0">
                    <a:latin typeface="+mn-lt"/>
                    <a:ea typeface="ヒラギノ角ゴ ProN W3" charset="-128"/>
                    <a:cs typeface="Arial" charset="0"/>
                    <a:sym typeface="Arial" charset="0"/>
                  </a:rPr>
                  <a:t>Data Management  </a:t>
                </a:r>
              </a:p>
            </p:txBody>
          </p:sp>
        </p:grpSp>
        <p:sp>
          <p:nvSpPr>
            <p:cNvPr id="28682" name="Text Box 28"/>
            <p:cNvSpPr txBox="1">
              <a:spLocks noChangeArrowheads="1"/>
            </p:cNvSpPr>
            <p:nvPr/>
          </p:nvSpPr>
          <p:spPr bwMode="auto">
            <a:xfrm>
              <a:off x="2304" y="4003"/>
              <a:ext cx="177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Read and write to any database</a:t>
              </a:r>
              <a:endParaRPr lang="en-US" sz="1200" dirty="0">
                <a:solidFill>
                  <a:srgbClr val="4D4D4D"/>
                </a:solidFill>
                <a:latin typeface="Calibri" pitchFamily="34" charset="0"/>
                <a:ea typeface="ヒラギノ角ゴ ProN W3"/>
                <a:cs typeface="Arial" charset="0"/>
                <a:sym typeface="Arial" charset="0"/>
              </a:endParaRPr>
            </a:p>
          </p:txBody>
        </p:sp>
      </p:grpSp>
      <p:grpSp>
        <p:nvGrpSpPr>
          <p:cNvPr id="28697" name="Group 10"/>
          <p:cNvGrpSpPr>
            <a:grpSpLocks/>
          </p:cNvGrpSpPr>
          <p:nvPr/>
        </p:nvGrpSpPr>
        <p:grpSpPr bwMode="auto">
          <a:xfrm>
            <a:off x="5791201" y="2915701"/>
            <a:ext cx="1101938" cy="1252816"/>
            <a:chOff x="3513" y="2276"/>
            <a:chExt cx="710" cy="948"/>
          </a:xfrm>
        </p:grpSpPr>
        <p:pic>
          <p:nvPicPr>
            <p:cNvPr id="40" name="Picture 11" descr="diagram-1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556" y="2276"/>
              <a:ext cx="667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513" y="2597"/>
              <a:ext cx="5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  <a:ea typeface="ヒラギノ角ゴ ProN W3" charset="-128"/>
                  <a:cs typeface="Arial" charset="0"/>
                  <a:sym typeface="Arial" charset="0"/>
                </a:rPr>
                <a:t>Adapters</a:t>
              </a:r>
            </a:p>
          </p:txBody>
        </p:sp>
      </p:grp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6553200" y="2104763"/>
            <a:ext cx="2952750" cy="2848239"/>
            <a:chOff x="4092" y="1632"/>
            <a:chExt cx="1860" cy="2153"/>
          </a:xfrm>
        </p:grpSpPr>
        <p:grpSp>
          <p:nvGrpSpPr>
            <p:cNvPr id="28685" name="Group 18"/>
            <p:cNvGrpSpPr>
              <a:grpSpLocks/>
            </p:cNvGrpSpPr>
            <p:nvPr/>
          </p:nvGrpSpPr>
          <p:grpSpPr bwMode="auto">
            <a:xfrm>
              <a:off x="4092" y="1632"/>
              <a:ext cx="1044" cy="2153"/>
              <a:chOff x="7772400" y="2590800"/>
              <a:chExt cx="1336675" cy="3417888"/>
            </a:xfrm>
          </p:grpSpPr>
          <p:pic>
            <p:nvPicPr>
              <p:cNvPr id="28687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82683" t="52771" r="11452" b="41005"/>
              <a:stretch>
                <a:fillRect/>
              </a:stretch>
            </p:blipFill>
            <p:spPr bwMode="auto">
              <a:xfrm>
                <a:off x="8400482" y="4949745"/>
                <a:ext cx="600459" cy="487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8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82683" t="41788" r="11154" b="51988"/>
              <a:stretch>
                <a:fillRect/>
              </a:stretch>
            </p:blipFill>
            <p:spPr bwMode="auto">
              <a:xfrm>
                <a:off x="8478084" y="4015637"/>
                <a:ext cx="630991" cy="487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9" name="Picture 1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82982" t="32413" r="10954" b="60631"/>
              <a:stretch>
                <a:fillRect/>
              </a:stretch>
            </p:blipFill>
            <p:spPr bwMode="auto">
              <a:xfrm>
                <a:off x="8457729" y="3510559"/>
                <a:ext cx="620814" cy="545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764" name="Picture 17" descr="diagram-1d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72400" y="2590800"/>
                <a:ext cx="1065705" cy="3417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1" name="Picture 18" descr="globeicon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523881" y="3174797"/>
                <a:ext cx="338395" cy="375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2" name="Picture 19" descr="emailicon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542964" y="4582416"/>
                <a:ext cx="295141" cy="367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86" name="Text Box 28"/>
            <p:cNvSpPr txBox="1">
              <a:spLocks noChangeArrowheads="1"/>
            </p:cNvSpPr>
            <p:nvPr/>
          </p:nvSpPr>
          <p:spPr bwMode="auto">
            <a:xfrm>
              <a:off x="4992" y="2271"/>
              <a:ext cx="960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Data Output</a:t>
              </a:r>
            </a:p>
            <a:p>
              <a:pPr eaLnBrk="0" hangingPunct="0"/>
              <a:r>
                <a:rPr lang="en-US" sz="1400" b="1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(publish)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</a:t>
              </a:r>
              <a:r>
                <a:rPr lang="en-US" sz="1200" dirty="0" smtClean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OMS</a:t>
              </a:r>
              <a:endParaRPr lang="en-US" sz="1200" dirty="0">
                <a:solidFill>
                  <a:srgbClr val="4D4D4D"/>
                </a:solidFill>
                <a:latin typeface="Calibri" pitchFamily="34" charset="0"/>
                <a:ea typeface="ヒラギノ角ゴ ProN W3"/>
                <a:cs typeface="Arial" charset="0"/>
                <a:sym typeface="Arial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Gateways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Venues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Messaging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</a:t>
              </a:r>
              <a:r>
                <a:rPr lang="en-US" sz="1200" dirty="0" smtClean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Visualization</a:t>
              </a:r>
              <a:endParaRPr lang="en-US" sz="1200" dirty="0">
                <a:solidFill>
                  <a:srgbClr val="4D4D4D"/>
                </a:solidFill>
                <a:latin typeface="Calibri" pitchFamily="34" charset="0"/>
                <a:ea typeface="ヒラギノ角ゴ ProN W3"/>
                <a:cs typeface="Arial" charset="0"/>
                <a:sym typeface="Arial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solidFill>
                    <a:srgbClr val="4D4D4D"/>
                  </a:solidFill>
                  <a:latin typeface="Calibri" pitchFamily="34" charset="0"/>
                  <a:ea typeface="ヒラギノ角ゴ ProN W3"/>
                  <a:cs typeface="Arial" charset="0"/>
                  <a:sym typeface="Arial" charset="0"/>
                </a:rPr>
                <a:t> More….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550" y="857686"/>
            <a:ext cx="2838450" cy="1235604"/>
            <a:chOff x="542925" y="1260475"/>
            <a:chExt cx="2838450" cy="1482725"/>
          </a:xfrm>
        </p:grpSpPr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542925" y="1260475"/>
              <a:ext cx="2838450" cy="84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 b="1" u="sng" dirty="0" smtClean="0">
                  <a:latin typeface="+mn-lt"/>
                </a:rPr>
                <a:t>StreamBase Developer </a:t>
              </a:r>
              <a:r>
                <a:rPr lang="en-GB" sz="1600" b="1" u="sng" dirty="0">
                  <a:latin typeface="+mn-lt"/>
                </a:rPr>
                <a:t>Studio</a:t>
              </a:r>
            </a:p>
            <a:p>
              <a:pPr eaLnBrk="0" hangingPunct="0"/>
              <a:r>
                <a:rPr lang="en-GB" sz="1200" dirty="0">
                  <a:latin typeface="+mn-lt"/>
                </a:rPr>
                <a:t>Graphical StreamSQL for developing, </a:t>
              </a:r>
            </a:p>
            <a:p>
              <a:pPr eaLnBrk="0" hangingPunct="0"/>
              <a:r>
                <a:rPr lang="en-GB" sz="1200" dirty="0" smtClean="0">
                  <a:latin typeface="+mn-lt"/>
                </a:rPr>
                <a:t>back testing </a:t>
              </a:r>
              <a:r>
                <a:rPr lang="en-GB" sz="1200" dirty="0">
                  <a:latin typeface="+mn-lt"/>
                </a:rPr>
                <a:t>and deploying applications.  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05000" y="2057400"/>
              <a:ext cx="1143000" cy="685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StreamBase Component Exchange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5800" y="2057400"/>
              <a:ext cx="1066800" cy="685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StreamBase Frameworks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05600" y="860874"/>
            <a:ext cx="2128529" cy="1549306"/>
            <a:chOff x="6781800" y="1033046"/>
            <a:chExt cx="2128529" cy="1859167"/>
          </a:xfrm>
        </p:grpSpPr>
        <p:pic>
          <p:nvPicPr>
            <p:cNvPr id="45" name="Picture 44" descr="FX Trader GUI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1800" y="1326721"/>
              <a:ext cx="2003414" cy="1375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24495" y="1444413"/>
              <a:ext cx="1985834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6998202" y="1033046"/>
              <a:ext cx="1745748" cy="40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u="sng" dirty="0" smtClean="0">
                  <a:latin typeface="+mn-lt"/>
                  <a:ea typeface="ヒラギノ角ゴ ProN W3" charset="-128"/>
                  <a:cs typeface="Arial" charset="0"/>
                  <a:sym typeface="Arial" charset="0"/>
                </a:rPr>
                <a:t>Visualization</a:t>
              </a:r>
              <a:endParaRPr lang="en-US" sz="1600" b="1" u="sng" dirty="0">
                <a:latin typeface="+mn-lt"/>
                <a:ea typeface="ヒラギノ角ゴ ProN W3" charset="-128"/>
                <a:cs typeface="Arial" charset="0"/>
                <a:sym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42734" y="5512406"/>
            <a:ext cx="2700871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3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StreamBase has been Visual from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Stonebraker</a:t>
            </a:r>
            <a:r>
              <a:rPr lang="en-US" dirty="0" smtClean="0"/>
              <a:t> always wanted to build a visual environment</a:t>
            </a:r>
          </a:p>
          <a:p>
            <a:r>
              <a:rPr lang="en-US" dirty="0" smtClean="0"/>
              <a:t>The Aurora project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Aurora GU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84500"/>
            <a:ext cx="8791904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3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Visual Domain-Specific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</a:t>
            </a:r>
          </a:p>
          <a:p>
            <a:r>
              <a:rPr lang="en-US" dirty="0" smtClean="0"/>
              <a:t>Graphical</a:t>
            </a:r>
          </a:p>
          <a:p>
            <a:r>
              <a:rPr lang="en-US" dirty="0" smtClean="0"/>
              <a:t>Appropriate for purpose</a:t>
            </a:r>
          </a:p>
          <a:p>
            <a:r>
              <a:rPr lang="en-US" dirty="0" smtClean="0"/>
              <a:t>Understandable</a:t>
            </a:r>
          </a:p>
          <a:p>
            <a:r>
              <a:rPr lang="en-US" dirty="0" smtClean="0"/>
              <a:t>Flexible</a:t>
            </a:r>
          </a:p>
          <a:p>
            <a:endParaRPr lang="en-US" dirty="0"/>
          </a:p>
        </p:txBody>
      </p:sp>
      <p:pic>
        <p:nvPicPr>
          <p:cNvPr id="4" name="Content Placeholder 3" descr="6a00d8341c63ff53ef0120a7b61ac497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7000" y="2349500"/>
            <a:ext cx="5943600" cy="3173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96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20428</TotalTime>
  <Words>1733</Words>
  <Application>Microsoft Macintosh PowerPoint</Application>
  <PresentationFormat>On-screen Show (16:10)</PresentationFormat>
  <Paragraphs>273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StreamBase EventFlow Visual Programming for Complex Event Processing</vt:lpstr>
      <vt:lpstr>StreamBase EventFlow</vt:lpstr>
      <vt:lpstr>EventFlow Diagrams</vt:lpstr>
      <vt:lpstr>StreamBase EventFlow</vt:lpstr>
      <vt:lpstr>What is Complex Event Processing?</vt:lpstr>
      <vt:lpstr>Complex Event Processing aka Event Processing</vt:lpstr>
      <vt:lpstr>StreamBase Event Processing Platform</vt:lpstr>
      <vt:lpstr>StreamBase has been Visual from the Beginning</vt:lpstr>
      <vt:lpstr>Why a Visual Domain-Specific programming Language</vt:lpstr>
      <vt:lpstr>Visual Programming for Real Programmers</vt:lpstr>
      <vt:lpstr>StreamBase Development Studio Today</vt:lpstr>
      <vt:lpstr>How did we get there</vt:lpstr>
      <vt:lpstr>Lesson 1: Visual is great, but it starts out hard</vt:lpstr>
      <vt:lpstr>Building an IDE</vt:lpstr>
      <vt:lpstr>Defining your visual model</vt:lpstr>
      <vt:lpstr>Get your serialization format right</vt:lpstr>
      <vt:lpstr>Making it easy to build simple things quickly</vt:lpstr>
      <vt:lpstr>Lesson 2: Not every bit of visual has to be programming</vt:lpstr>
      <vt:lpstr>Non-Semantic Information is Important</vt:lpstr>
      <vt:lpstr>Modules versus Groups</vt:lpstr>
      <vt:lpstr>Parallel Regions versus Parallel Items</vt:lpstr>
      <vt:lpstr>Lesson 3: Errors, Errors, Errors</vt:lpstr>
      <vt:lpstr>Bad Errors</vt:lpstr>
      <vt:lpstr>Good Errors</vt:lpstr>
      <vt:lpstr>Good Errors</vt:lpstr>
      <vt:lpstr>Capture Fields – Change the language to improve errors</vt:lpstr>
      <vt:lpstr>Lesson 4: Not every bit of programming has to be visual</vt:lpstr>
      <vt:lpstr>StreamSQL Text Language</vt:lpstr>
      <vt:lpstr>Interfaces</vt:lpstr>
      <vt:lpstr>Event Dispatch and Parallelism</vt:lpstr>
      <vt:lpstr>Extension Points</vt:lpstr>
      <vt:lpstr>Keep key info for application understanding visible</vt:lpstr>
      <vt:lpstr>Lesson 5: Visual is great, and it ends up hard</vt:lpstr>
      <vt:lpstr>People are going to expect a full IDE</vt:lpstr>
      <vt:lpstr>Diff/Merge</vt:lpstr>
      <vt:lpstr>Benefits of a visual language The future of visual languages</vt:lpstr>
      <vt:lpstr>Big Win for Visual – Heterogeneous teams</vt:lpstr>
      <vt:lpstr>Big Win for Visual – Matching the Mental Model</vt:lpstr>
      <vt:lpstr>Shameless Plugs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jfry</dc:creator>
  <cp:lastModifiedBy>Richard Tibbetts</cp:lastModifiedBy>
  <cp:revision>996</cp:revision>
  <dcterms:created xsi:type="dcterms:W3CDTF">2010-01-28T15:30:51Z</dcterms:created>
  <dcterms:modified xsi:type="dcterms:W3CDTF">2011-07-23T17:38:39Z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justin.fry</vt:lpwstr>
  </property>
</Properties>
</file>